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5"/>
  </p:notesMasterIdLst>
  <p:sldIdLst>
    <p:sldId id="280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70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نمط متوسط 4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النمط المتوسط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C2FFA5D-87B4-456A-9821-1D502468CF0F}" styleName="نمط ذو نسُق 1 - تميي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2838BEF-8BB2-4498-84A7-C5851F593DF1}" styleName="نمط متوسط 4 - تميي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نمط متوسط 4 - تميي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نمط ذو نسُق 1 - تميي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نمط ذو نسُق 1 - تميي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نمط متوسط 4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نمط متوسط 4 - تميي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>
        <p:scale>
          <a:sx n="94" d="100"/>
          <a:sy n="94" d="100"/>
        </p:scale>
        <p:origin x="-1699" y="-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43A4ED-84A7-430A-9840-24586F205D0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EF4DE0-D4BA-41F7-9898-971D86888A7E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rtl="1"/>
          <a:r>
            <a:rPr lang="ar-IQ" sz="4000" dirty="0" smtClean="0"/>
            <a:t> </a:t>
          </a:r>
          <a:r>
            <a:rPr lang="ar-IQ" sz="2800" b="1" dirty="0" smtClean="0">
              <a:solidFill>
                <a:srgbClr val="FF0000"/>
              </a:solidFill>
            </a:rPr>
            <a:t>المرحلة :الرابعة –كودالمادة </a:t>
          </a:r>
          <a:r>
            <a:rPr lang="en-US" sz="2800" b="1" dirty="0" smtClean="0">
              <a:solidFill>
                <a:srgbClr val="FF0000"/>
              </a:solidFill>
            </a:rPr>
            <a:t>----</a:t>
          </a:r>
          <a:r>
            <a:rPr lang="ar-IQ" sz="2800" b="1" dirty="0" smtClean="0">
              <a:solidFill>
                <a:srgbClr val="FF0000"/>
              </a:solidFill>
            </a:rPr>
            <a:t>المادة:القياس والتقويم </a:t>
          </a:r>
          <a:endParaRPr lang="ar-IQ" sz="4000" b="1" dirty="0">
            <a:solidFill>
              <a:srgbClr val="FF0000"/>
            </a:solidFill>
          </a:endParaRPr>
        </a:p>
      </dgm:t>
    </dgm:pt>
    <dgm:pt modelId="{72CCC1A1-72D5-43F6-A622-16AC7DB2D135}" type="parTrans" cxnId="{C0DE91BB-0D7D-47EC-9335-E20F169A70FF}">
      <dgm:prSet/>
      <dgm:spPr/>
      <dgm:t>
        <a:bodyPr/>
        <a:lstStyle/>
        <a:p>
          <a:endParaRPr lang="en-US"/>
        </a:p>
      </dgm:t>
    </dgm:pt>
    <dgm:pt modelId="{40EA46E3-9598-437F-8286-F71E00C4E73C}" type="sibTrans" cxnId="{C0DE91BB-0D7D-47EC-9335-E20F169A70FF}">
      <dgm:prSet/>
      <dgm:spPr/>
      <dgm:t>
        <a:bodyPr/>
        <a:lstStyle/>
        <a:p>
          <a:endParaRPr lang="en-US"/>
        </a:p>
      </dgm:t>
    </dgm:pt>
    <dgm:pt modelId="{61989F56-C9FA-470F-A891-75A6F167D055}" type="pres">
      <dgm:prSet presAssocID="{0343A4ED-84A7-430A-9840-24586F205D0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4188F7-F458-4568-BE46-B0CE85D19D07}" type="pres">
      <dgm:prSet presAssocID="{4EEF4DE0-D4BA-41F7-9898-971D86888A7E}" presName="circle1" presStyleLbl="node1" presStyleIdx="0" presStyleCnt="1"/>
      <dgm:spPr/>
    </dgm:pt>
    <dgm:pt modelId="{882298A1-6297-4F22-AAAC-3872FCDB0199}" type="pres">
      <dgm:prSet presAssocID="{4EEF4DE0-D4BA-41F7-9898-971D86888A7E}" presName="space" presStyleCnt="0"/>
      <dgm:spPr/>
    </dgm:pt>
    <dgm:pt modelId="{B02DA5F0-E480-4D30-9F48-079C8602D844}" type="pres">
      <dgm:prSet presAssocID="{4EEF4DE0-D4BA-41F7-9898-971D86888A7E}" presName="rect1" presStyleLbl="alignAcc1" presStyleIdx="0" presStyleCnt="1"/>
      <dgm:spPr/>
      <dgm:t>
        <a:bodyPr/>
        <a:lstStyle/>
        <a:p>
          <a:endParaRPr lang="en-US"/>
        </a:p>
      </dgm:t>
    </dgm:pt>
    <dgm:pt modelId="{5058A5EE-3076-4C4F-A616-6094642AECE8}" type="pres">
      <dgm:prSet presAssocID="{4EEF4DE0-D4BA-41F7-9898-971D86888A7E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DD609B-4A3E-4CDE-8AE9-02D262D65C5E}" type="presOf" srcId="{4EEF4DE0-D4BA-41F7-9898-971D86888A7E}" destId="{B02DA5F0-E480-4D30-9F48-079C8602D844}" srcOrd="0" destOrd="0" presId="urn:microsoft.com/office/officeart/2005/8/layout/target3"/>
    <dgm:cxn modelId="{E6DD5A35-55ED-4532-941A-4C380EDA6E4B}" type="presOf" srcId="{0343A4ED-84A7-430A-9840-24586F205D02}" destId="{61989F56-C9FA-470F-A891-75A6F167D055}" srcOrd="0" destOrd="0" presId="urn:microsoft.com/office/officeart/2005/8/layout/target3"/>
    <dgm:cxn modelId="{C0DE91BB-0D7D-47EC-9335-E20F169A70FF}" srcId="{0343A4ED-84A7-430A-9840-24586F205D02}" destId="{4EEF4DE0-D4BA-41F7-9898-971D86888A7E}" srcOrd="0" destOrd="0" parTransId="{72CCC1A1-72D5-43F6-A622-16AC7DB2D135}" sibTransId="{40EA46E3-9598-437F-8286-F71E00C4E73C}"/>
    <dgm:cxn modelId="{CC8E5F2D-9BE7-4B64-BD90-A317D4430E1F}" type="presOf" srcId="{4EEF4DE0-D4BA-41F7-9898-971D86888A7E}" destId="{5058A5EE-3076-4C4F-A616-6094642AECE8}" srcOrd="1" destOrd="0" presId="urn:microsoft.com/office/officeart/2005/8/layout/target3"/>
    <dgm:cxn modelId="{426E11EF-2CC0-4F0E-B7E4-BCCF40A8564C}" type="presParOf" srcId="{61989F56-C9FA-470F-A891-75A6F167D055}" destId="{954188F7-F458-4568-BE46-B0CE85D19D07}" srcOrd="0" destOrd="0" presId="urn:microsoft.com/office/officeart/2005/8/layout/target3"/>
    <dgm:cxn modelId="{28BE1715-791E-4B92-A23E-B75882D0E5A8}" type="presParOf" srcId="{61989F56-C9FA-470F-A891-75A6F167D055}" destId="{882298A1-6297-4F22-AAAC-3872FCDB0199}" srcOrd="1" destOrd="0" presId="urn:microsoft.com/office/officeart/2005/8/layout/target3"/>
    <dgm:cxn modelId="{264435B9-C4A3-4F99-A55E-70F4D7A25627}" type="presParOf" srcId="{61989F56-C9FA-470F-A891-75A6F167D055}" destId="{B02DA5F0-E480-4D30-9F48-079C8602D844}" srcOrd="2" destOrd="0" presId="urn:microsoft.com/office/officeart/2005/8/layout/target3"/>
    <dgm:cxn modelId="{C0C97715-B179-4130-9F4A-2BF34E91299D}" type="presParOf" srcId="{61989F56-C9FA-470F-A891-75A6F167D055}" destId="{5058A5EE-3076-4C4F-A616-6094642AECE8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عناصرة المحاضرة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FB288910-7FF3-44CE-A044-B06A64DCB6CD}" type="presOf" srcId="{7EE76BB7-EB3C-45CD-9625-F8149537976B}" destId="{0AD4E650-CA4B-4584-B748-05423B620E39}" srcOrd="0" destOrd="0" presId="urn:microsoft.com/office/officeart/2005/8/layout/venn1"/>
    <dgm:cxn modelId="{F98ECF73-3F01-4C2E-9539-7CE206C1B60F}" type="presOf" srcId="{54805109-89EE-4CB4-9406-AD6C7665AD18}" destId="{F28A2FE0-6913-4E00-BC3F-C284B48BD743}" srcOrd="0" destOrd="0" presId="urn:microsoft.com/office/officeart/2005/8/layout/venn1"/>
    <dgm:cxn modelId="{A6D02E53-7DA2-4F0E-B2B9-8B777FF46929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عناصرة المحاضرة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D8D8E4C6-AFC4-48B2-8EB0-92AFDB728DA0}" type="presOf" srcId="{7EE76BB7-EB3C-45CD-9625-F8149537976B}" destId="{0AD4E650-CA4B-4584-B748-05423B620E39}" srcOrd="0" destOrd="0" presId="urn:microsoft.com/office/officeart/2005/8/layout/venn1"/>
    <dgm:cxn modelId="{A52BE669-E897-453D-8494-07EDF0E22882}" type="presOf" srcId="{54805109-89EE-4CB4-9406-AD6C7665AD18}" destId="{F28A2FE0-6913-4E00-BC3F-C284B48BD743}" srcOrd="0" destOrd="0" presId="urn:microsoft.com/office/officeart/2005/8/layout/venn1"/>
    <dgm:cxn modelId="{738216AB-F620-45F4-816D-A54AE0B7A18B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عناصرة المحاضرة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0407BC33-68A0-479E-9E6B-DC2BEF61D902}" type="presOf" srcId="{7EE76BB7-EB3C-45CD-9625-F8149537976B}" destId="{0AD4E650-CA4B-4584-B748-05423B620E39}" srcOrd="0" destOrd="0" presId="urn:microsoft.com/office/officeart/2005/8/layout/venn1"/>
    <dgm:cxn modelId="{E13F697C-6137-414B-A997-4A5589992EBC}" type="presOf" srcId="{54805109-89EE-4CB4-9406-AD6C7665AD18}" destId="{F28A2FE0-6913-4E00-BC3F-C284B48BD743}" srcOrd="0" destOrd="0" presId="urn:microsoft.com/office/officeart/2005/8/layout/venn1"/>
    <dgm:cxn modelId="{27C6BB90-B3D1-425F-B4E2-1C8DC53301FB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F5287CE-173A-43D4-A1CB-728B33EF38DE}" type="doc">
      <dgm:prSet loTypeId="urn:microsoft.com/office/officeart/2005/8/layout/target3" loCatId="relationship" qsTypeId="urn:microsoft.com/office/officeart/2005/8/quickstyle/3d9" qsCatId="3D" csTypeId="urn:microsoft.com/office/officeart/2005/8/colors/accent1_2" csCatId="accent1"/>
      <dgm:spPr/>
      <dgm:t>
        <a:bodyPr/>
        <a:lstStyle/>
        <a:p>
          <a:pPr rtl="1"/>
          <a:endParaRPr lang="ar-IQ"/>
        </a:p>
      </dgm:t>
    </dgm:pt>
    <dgm:pt modelId="{5FED4A61-9724-4F39-B613-B98969565289}">
      <dgm:prSet custT="1"/>
      <dgm:spPr/>
      <dgm:t>
        <a:bodyPr/>
        <a:lstStyle/>
        <a:p>
          <a:pPr rtl="1"/>
          <a:r>
            <a:rPr lang="ar-IQ" sz="8000" dirty="0" smtClean="0">
              <a:solidFill>
                <a:srgbClr val="FF0000"/>
              </a:solidFill>
            </a:rPr>
            <a:t>الى الملتقى</a:t>
          </a:r>
          <a:endParaRPr lang="ar-IQ" sz="8000" dirty="0">
            <a:solidFill>
              <a:srgbClr val="FF0000"/>
            </a:solidFill>
          </a:endParaRPr>
        </a:p>
      </dgm:t>
    </dgm:pt>
    <dgm:pt modelId="{5FA7D0BB-F20A-43C2-81C6-1C1576C8F565}" type="parTrans" cxnId="{E6CD50A2-03F4-423C-BD5A-3F93754C7AB4}">
      <dgm:prSet/>
      <dgm:spPr/>
      <dgm:t>
        <a:bodyPr/>
        <a:lstStyle/>
        <a:p>
          <a:pPr rtl="1"/>
          <a:endParaRPr lang="ar-IQ"/>
        </a:p>
      </dgm:t>
    </dgm:pt>
    <dgm:pt modelId="{2297CD98-F18E-442A-BBE1-27EA7B089560}" type="sibTrans" cxnId="{E6CD50A2-03F4-423C-BD5A-3F93754C7AB4}">
      <dgm:prSet/>
      <dgm:spPr/>
      <dgm:t>
        <a:bodyPr/>
        <a:lstStyle/>
        <a:p>
          <a:pPr rtl="1"/>
          <a:endParaRPr lang="ar-IQ"/>
        </a:p>
      </dgm:t>
    </dgm:pt>
    <dgm:pt modelId="{36DCC6D4-8AB9-4FB1-A142-40CE392F4A3A}" type="pres">
      <dgm:prSet presAssocID="{5F5287CE-173A-43D4-A1CB-728B33EF38D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ED878F79-AD47-4A92-89B9-A3731672A44E}" type="pres">
      <dgm:prSet presAssocID="{5FED4A61-9724-4F39-B613-B98969565289}" presName="circle1" presStyleLbl="node1" presStyleIdx="0" presStyleCnt="1"/>
      <dgm:spPr/>
    </dgm:pt>
    <dgm:pt modelId="{10A9093C-139F-499E-8A3C-6DBAB77D5331}" type="pres">
      <dgm:prSet presAssocID="{5FED4A61-9724-4F39-B613-B98969565289}" presName="space" presStyleCnt="0"/>
      <dgm:spPr/>
    </dgm:pt>
    <dgm:pt modelId="{1CF6D59A-D077-497D-AD83-46ECD0B700DE}" type="pres">
      <dgm:prSet presAssocID="{5FED4A61-9724-4F39-B613-B98969565289}" presName="rect1" presStyleLbl="alignAcc1" presStyleIdx="0" presStyleCnt="1"/>
      <dgm:spPr/>
      <dgm:t>
        <a:bodyPr/>
        <a:lstStyle/>
        <a:p>
          <a:pPr rtl="1"/>
          <a:endParaRPr lang="ar-IQ"/>
        </a:p>
      </dgm:t>
    </dgm:pt>
    <dgm:pt modelId="{0115A6BD-339F-4757-89CD-DB32F214A2C9}" type="pres">
      <dgm:prSet presAssocID="{5FED4A61-9724-4F39-B613-B98969565289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E6CD50A2-03F4-423C-BD5A-3F93754C7AB4}" srcId="{5F5287CE-173A-43D4-A1CB-728B33EF38DE}" destId="{5FED4A61-9724-4F39-B613-B98969565289}" srcOrd="0" destOrd="0" parTransId="{5FA7D0BB-F20A-43C2-81C6-1C1576C8F565}" sibTransId="{2297CD98-F18E-442A-BBE1-27EA7B089560}"/>
    <dgm:cxn modelId="{9F627602-6A14-4CC7-B03A-794036826447}" type="presOf" srcId="{5FED4A61-9724-4F39-B613-B98969565289}" destId="{1CF6D59A-D077-497D-AD83-46ECD0B700DE}" srcOrd="0" destOrd="0" presId="urn:microsoft.com/office/officeart/2005/8/layout/target3"/>
    <dgm:cxn modelId="{B168BC48-4667-4B43-9677-56310F989BAC}" type="presOf" srcId="{5FED4A61-9724-4F39-B613-B98969565289}" destId="{0115A6BD-339F-4757-89CD-DB32F214A2C9}" srcOrd="1" destOrd="0" presId="urn:microsoft.com/office/officeart/2005/8/layout/target3"/>
    <dgm:cxn modelId="{F098B608-3193-4CB9-8BDD-E52701489D0A}" type="presOf" srcId="{5F5287CE-173A-43D4-A1CB-728B33EF38DE}" destId="{36DCC6D4-8AB9-4FB1-A142-40CE392F4A3A}" srcOrd="0" destOrd="0" presId="urn:microsoft.com/office/officeart/2005/8/layout/target3"/>
    <dgm:cxn modelId="{613E7E84-598B-4202-A7B3-0D279606B22A}" type="presParOf" srcId="{36DCC6D4-8AB9-4FB1-A142-40CE392F4A3A}" destId="{ED878F79-AD47-4A92-89B9-A3731672A44E}" srcOrd="0" destOrd="0" presId="urn:microsoft.com/office/officeart/2005/8/layout/target3"/>
    <dgm:cxn modelId="{CEF5E439-8574-42A0-90E4-280B458BF63B}" type="presParOf" srcId="{36DCC6D4-8AB9-4FB1-A142-40CE392F4A3A}" destId="{10A9093C-139F-499E-8A3C-6DBAB77D5331}" srcOrd="1" destOrd="0" presId="urn:microsoft.com/office/officeart/2005/8/layout/target3"/>
    <dgm:cxn modelId="{0197CAE0-12A4-4DB6-8E95-E974A99940FB}" type="presParOf" srcId="{36DCC6D4-8AB9-4FB1-A142-40CE392F4A3A}" destId="{1CF6D59A-D077-497D-AD83-46ECD0B700DE}" srcOrd="2" destOrd="0" presId="urn:microsoft.com/office/officeart/2005/8/layout/target3"/>
    <dgm:cxn modelId="{C8E4A471-8DD3-49B1-8E61-8BAD8D45D5A3}" type="presParOf" srcId="{36DCC6D4-8AB9-4FB1-A142-40CE392F4A3A}" destId="{0115A6BD-339F-4757-89CD-DB32F214A2C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1A48A07-36FB-4044-8AB1-20EF338F148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F50F9D1C-BCF1-4558-B531-61441D152D5E}">
      <dgm:prSet/>
      <dgm:spPr/>
      <dgm:t>
        <a:bodyPr/>
        <a:lstStyle/>
        <a:p>
          <a:pPr rtl="1"/>
          <a:r>
            <a:rPr lang="ar-IQ" dirty="0" smtClean="0"/>
            <a:t>في المحاضرة القادمة</a:t>
          </a:r>
          <a:endParaRPr lang="ar-IQ" dirty="0"/>
        </a:p>
      </dgm:t>
    </dgm:pt>
    <dgm:pt modelId="{6057D29D-A12B-4CD7-8C9D-7C0E5B28CD36}" type="parTrans" cxnId="{2C32B02D-ADCE-4387-BE1A-CAC38C910EE9}">
      <dgm:prSet/>
      <dgm:spPr/>
      <dgm:t>
        <a:bodyPr/>
        <a:lstStyle/>
        <a:p>
          <a:pPr rtl="1"/>
          <a:endParaRPr lang="ar-IQ"/>
        </a:p>
      </dgm:t>
    </dgm:pt>
    <dgm:pt modelId="{025059B3-27EC-493A-972B-F47A584B8B04}" type="sibTrans" cxnId="{2C32B02D-ADCE-4387-BE1A-CAC38C910EE9}">
      <dgm:prSet/>
      <dgm:spPr/>
      <dgm:t>
        <a:bodyPr/>
        <a:lstStyle/>
        <a:p>
          <a:pPr rtl="1"/>
          <a:endParaRPr lang="ar-IQ"/>
        </a:p>
      </dgm:t>
    </dgm:pt>
    <dgm:pt modelId="{006B44CA-7536-4901-A4A8-216AC1FB9780}">
      <dgm:prSet/>
      <dgm:spPr/>
      <dgm:t>
        <a:bodyPr/>
        <a:lstStyle/>
        <a:p>
          <a:pPr rtl="1"/>
          <a:r>
            <a:rPr lang="ar-IQ" dirty="0" smtClean="0"/>
            <a:t>وشكراً لحسن انتباهكم </a:t>
          </a:r>
          <a:endParaRPr lang="ar-IQ" dirty="0"/>
        </a:p>
      </dgm:t>
    </dgm:pt>
    <dgm:pt modelId="{6BABD7E9-3D56-4DF4-B029-C5347D2CE2BB}" type="parTrans" cxnId="{5DE9BA9F-9BEB-4630-A07D-29A1EEB91955}">
      <dgm:prSet/>
      <dgm:spPr/>
      <dgm:t>
        <a:bodyPr/>
        <a:lstStyle/>
        <a:p>
          <a:pPr rtl="1"/>
          <a:endParaRPr lang="ar-IQ"/>
        </a:p>
      </dgm:t>
    </dgm:pt>
    <dgm:pt modelId="{60307351-4E1B-4AC2-BD4F-B127AE1FD9F0}" type="sibTrans" cxnId="{5DE9BA9F-9BEB-4630-A07D-29A1EEB91955}">
      <dgm:prSet/>
      <dgm:spPr/>
      <dgm:t>
        <a:bodyPr/>
        <a:lstStyle/>
        <a:p>
          <a:pPr rtl="1"/>
          <a:endParaRPr lang="ar-IQ"/>
        </a:p>
      </dgm:t>
    </dgm:pt>
    <dgm:pt modelId="{BBFEEABB-EB90-4E66-850D-652CD5B80E6C}" type="pres">
      <dgm:prSet presAssocID="{A1A48A07-36FB-4044-8AB1-20EF338F148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0FE471E2-CFDD-4BD4-9F6D-F2AC8451331D}" type="pres">
      <dgm:prSet presAssocID="{F50F9D1C-BCF1-4558-B531-61441D152D5E}" presName="node" presStyleLbl="node1" presStyleIdx="0" presStyleCnt="2" custScaleX="137904" custRadScaleRad="114088" custRadScaleInc="196889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4C85FB7A-7D04-483B-A102-C7423D20574D}" type="pres">
      <dgm:prSet presAssocID="{025059B3-27EC-493A-972B-F47A584B8B04}" presName="sibTrans" presStyleLbl="sibTrans2D1" presStyleIdx="0" presStyleCnt="2" custAng="21413601" custScaleX="178943"/>
      <dgm:spPr/>
      <dgm:t>
        <a:bodyPr/>
        <a:lstStyle/>
        <a:p>
          <a:pPr rtl="1"/>
          <a:endParaRPr lang="ar-IQ"/>
        </a:p>
      </dgm:t>
    </dgm:pt>
    <dgm:pt modelId="{60D096B9-E656-4186-882A-CBA13A19C5B1}" type="pres">
      <dgm:prSet presAssocID="{025059B3-27EC-493A-972B-F47A584B8B04}" presName="connectorText" presStyleLbl="sibTrans2D1" presStyleIdx="0" presStyleCnt="2"/>
      <dgm:spPr/>
      <dgm:t>
        <a:bodyPr/>
        <a:lstStyle/>
        <a:p>
          <a:pPr rtl="1"/>
          <a:endParaRPr lang="ar-IQ"/>
        </a:p>
      </dgm:t>
    </dgm:pt>
    <dgm:pt modelId="{B23C2C72-CFB1-4839-931B-5386B52AC8FB}" type="pres">
      <dgm:prSet presAssocID="{006B44CA-7536-4901-A4A8-216AC1FB9780}" presName="node" presStyleLbl="node1" presStyleIdx="1" presStyleCnt="2" custScaleX="127035" custRadScaleRad="72339" custRadScaleInc="-197541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BBDD079D-F989-42D0-ACB1-2352DFA7FEAA}" type="pres">
      <dgm:prSet presAssocID="{60307351-4E1B-4AC2-BD4F-B127AE1FD9F0}" presName="sibTrans" presStyleLbl="sibTrans2D1" presStyleIdx="1" presStyleCnt="2" custAng="186487" custScaleX="158370" custLinFactNeighborX="58392" custLinFactNeighborY="-1372"/>
      <dgm:spPr/>
      <dgm:t>
        <a:bodyPr/>
        <a:lstStyle/>
        <a:p>
          <a:pPr rtl="1"/>
          <a:endParaRPr lang="ar-IQ"/>
        </a:p>
      </dgm:t>
    </dgm:pt>
    <dgm:pt modelId="{30521C6D-8E3B-4BFC-B825-C02B16B0C8B8}" type="pres">
      <dgm:prSet presAssocID="{60307351-4E1B-4AC2-BD4F-B127AE1FD9F0}" presName="connectorText" presStyleLbl="sibTrans2D1" presStyleIdx="1" presStyleCnt="2"/>
      <dgm:spPr/>
      <dgm:t>
        <a:bodyPr/>
        <a:lstStyle/>
        <a:p>
          <a:pPr rtl="1"/>
          <a:endParaRPr lang="ar-IQ"/>
        </a:p>
      </dgm:t>
    </dgm:pt>
  </dgm:ptLst>
  <dgm:cxnLst>
    <dgm:cxn modelId="{BD5014B4-7351-4E3C-A285-0EE1279DF1B3}" type="presOf" srcId="{60307351-4E1B-4AC2-BD4F-B127AE1FD9F0}" destId="{30521C6D-8E3B-4BFC-B825-C02B16B0C8B8}" srcOrd="1" destOrd="0" presId="urn:microsoft.com/office/officeart/2005/8/layout/cycle2"/>
    <dgm:cxn modelId="{3DAB09BC-0E8A-436B-AF3A-49CE0EF9DD3E}" type="presOf" srcId="{025059B3-27EC-493A-972B-F47A584B8B04}" destId="{60D096B9-E656-4186-882A-CBA13A19C5B1}" srcOrd="1" destOrd="0" presId="urn:microsoft.com/office/officeart/2005/8/layout/cycle2"/>
    <dgm:cxn modelId="{5DE9BA9F-9BEB-4630-A07D-29A1EEB91955}" srcId="{A1A48A07-36FB-4044-8AB1-20EF338F148B}" destId="{006B44CA-7536-4901-A4A8-216AC1FB9780}" srcOrd="1" destOrd="0" parTransId="{6BABD7E9-3D56-4DF4-B029-C5347D2CE2BB}" sibTransId="{60307351-4E1B-4AC2-BD4F-B127AE1FD9F0}"/>
    <dgm:cxn modelId="{8FD1E1F9-2B3E-4EB7-9CBC-623FFF5C430D}" type="presOf" srcId="{F50F9D1C-BCF1-4558-B531-61441D152D5E}" destId="{0FE471E2-CFDD-4BD4-9F6D-F2AC8451331D}" srcOrd="0" destOrd="0" presId="urn:microsoft.com/office/officeart/2005/8/layout/cycle2"/>
    <dgm:cxn modelId="{E20507FB-BEB6-4B7D-B435-241ADF27DFCE}" type="presOf" srcId="{60307351-4E1B-4AC2-BD4F-B127AE1FD9F0}" destId="{BBDD079D-F989-42D0-ACB1-2352DFA7FEAA}" srcOrd="0" destOrd="0" presId="urn:microsoft.com/office/officeart/2005/8/layout/cycle2"/>
    <dgm:cxn modelId="{2C32B02D-ADCE-4387-BE1A-CAC38C910EE9}" srcId="{A1A48A07-36FB-4044-8AB1-20EF338F148B}" destId="{F50F9D1C-BCF1-4558-B531-61441D152D5E}" srcOrd="0" destOrd="0" parTransId="{6057D29D-A12B-4CD7-8C9D-7C0E5B28CD36}" sibTransId="{025059B3-27EC-493A-972B-F47A584B8B04}"/>
    <dgm:cxn modelId="{783E58C5-08CF-4CD8-A19E-830EEF25DFE8}" type="presOf" srcId="{A1A48A07-36FB-4044-8AB1-20EF338F148B}" destId="{BBFEEABB-EB90-4E66-850D-652CD5B80E6C}" srcOrd="0" destOrd="0" presId="urn:microsoft.com/office/officeart/2005/8/layout/cycle2"/>
    <dgm:cxn modelId="{1F2DAB21-1363-4993-964C-E6EA61B4C57D}" type="presOf" srcId="{025059B3-27EC-493A-972B-F47A584B8B04}" destId="{4C85FB7A-7D04-483B-A102-C7423D20574D}" srcOrd="0" destOrd="0" presId="urn:microsoft.com/office/officeart/2005/8/layout/cycle2"/>
    <dgm:cxn modelId="{6A79EC7B-39A2-4013-8CB3-7D375DB08AEA}" type="presOf" srcId="{006B44CA-7536-4901-A4A8-216AC1FB9780}" destId="{B23C2C72-CFB1-4839-931B-5386B52AC8FB}" srcOrd="0" destOrd="0" presId="urn:microsoft.com/office/officeart/2005/8/layout/cycle2"/>
    <dgm:cxn modelId="{6F0E3012-5A3C-4F60-ACAC-A270ACE104CE}" type="presParOf" srcId="{BBFEEABB-EB90-4E66-850D-652CD5B80E6C}" destId="{0FE471E2-CFDD-4BD4-9F6D-F2AC8451331D}" srcOrd="0" destOrd="0" presId="urn:microsoft.com/office/officeart/2005/8/layout/cycle2"/>
    <dgm:cxn modelId="{E7D21C28-E9C5-47B6-86B2-6456725037C5}" type="presParOf" srcId="{BBFEEABB-EB90-4E66-850D-652CD5B80E6C}" destId="{4C85FB7A-7D04-483B-A102-C7423D20574D}" srcOrd="1" destOrd="0" presId="urn:microsoft.com/office/officeart/2005/8/layout/cycle2"/>
    <dgm:cxn modelId="{5BB42BE8-A01B-49BE-9C1B-1DD1FC461AC8}" type="presParOf" srcId="{4C85FB7A-7D04-483B-A102-C7423D20574D}" destId="{60D096B9-E656-4186-882A-CBA13A19C5B1}" srcOrd="0" destOrd="0" presId="urn:microsoft.com/office/officeart/2005/8/layout/cycle2"/>
    <dgm:cxn modelId="{29744DFF-8FF8-4F82-870C-C612E9C60B5F}" type="presParOf" srcId="{BBFEEABB-EB90-4E66-850D-652CD5B80E6C}" destId="{B23C2C72-CFB1-4839-931B-5386B52AC8FB}" srcOrd="2" destOrd="0" presId="urn:microsoft.com/office/officeart/2005/8/layout/cycle2"/>
    <dgm:cxn modelId="{1C50DC3C-80CD-46BE-B1DF-E58EC1AE4B3C}" type="presParOf" srcId="{BBFEEABB-EB90-4E66-850D-652CD5B80E6C}" destId="{BBDD079D-F989-42D0-ACB1-2352DFA7FEAA}" srcOrd="3" destOrd="0" presId="urn:microsoft.com/office/officeart/2005/8/layout/cycle2"/>
    <dgm:cxn modelId="{C2850956-F31A-493E-AD4E-44227CEE9938}" type="presParOf" srcId="{BBDD079D-F989-42D0-ACB1-2352DFA7FEAA}" destId="{30521C6D-8E3B-4BFC-B825-C02B16B0C8B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بناء الاختبارات التحصيلية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57E90BDA-72A5-4B32-8C03-9734C5B97689}" type="presOf" srcId="{7EE76BB7-EB3C-45CD-9625-F8149537976B}" destId="{0AD4E650-CA4B-4584-B748-05423B620E39}" srcOrd="0" destOrd="0" presId="urn:microsoft.com/office/officeart/2005/8/layout/venn1"/>
    <dgm:cxn modelId="{52F2665E-973C-4D0F-9A44-C7E7B295594D}" type="presOf" srcId="{54805109-89EE-4CB4-9406-AD6C7665AD18}" destId="{F28A2FE0-6913-4E00-BC3F-C284B48BD743}" srcOrd="0" destOrd="0" presId="urn:microsoft.com/office/officeart/2005/8/layout/venn1"/>
    <dgm:cxn modelId="{DABDF500-2DCD-4478-8C02-85624673266C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 custT="1"/>
      <dgm:spPr/>
      <dgm:t>
        <a:bodyPr/>
        <a:lstStyle/>
        <a:p>
          <a:pPr rtl="1"/>
          <a:endParaRPr lang="ar-IQ" sz="1300" dirty="0" smtClean="0">
            <a:solidFill>
              <a:srgbClr val="FF0000"/>
            </a:solidFill>
          </a:endParaRPr>
        </a:p>
        <a:p>
          <a:pPr rtl="1"/>
          <a:r>
            <a:rPr lang="ar-IQ" sz="3200" b="1" u="sng" dirty="0" smtClean="0">
              <a:latin typeface="Times New Roman"/>
              <a:ea typeface="Calibri"/>
              <a:cs typeface="Simplified Arabic"/>
            </a:rPr>
            <a:t>خطوات إعداد جدول المواصفات </a:t>
          </a:r>
          <a:r>
            <a:rPr lang="ar-IQ" sz="2400" b="1" u="sng" dirty="0" smtClean="0">
              <a:latin typeface="Times New Roman"/>
              <a:ea typeface="Calibri"/>
              <a:cs typeface="Simplified Arabic"/>
            </a:rPr>
            <a:t>:</a:t>
          </a:r>
          <a:endParaRPr lang="ar-IQ" sz="2400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8B8ECCE0-DF8E-4747-8197-BAA9F95C0F32}" type="presOf" srcId="{54805109-89EE-4CB4-9406-AD6C7665AD18}" destId="{F28A2FE0-6913-4E00-BC3F-C284B48BD743}" srcOrd="0" destOrd="0" presId="urn:microsoft.com/office/officeart/2005/8/layout/venn1"/>
    <dgm:cxn modelId="{4D3E09E2-C488-4B87-9269-C86A71B2CFBA}" type="presOf" srcId="{7EE76BB7-EB3C-45CD-9625-F8149537976B}" destId="{0AD4E650-CA4B-4584-B748-05423B620E39}" srcOrd="0" destOrd="0" presId="urn:microsoft.com/office/officeart/2005/8/layout/venn1"/>
    <dgm:cxn modelId="{E4364380-32EF-42B5-8100-7C9212B33606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 custT="1"/>
      <dgm:spPr/>
      <dgm:t>
        <a:bodyPr/>
        <a:lstStyle/>
        <a:p>
          <a:pPr rtl="1"/>
          <a:endParaRPr lang="ar-IQ" sz="2800" dirty="0" smtClean="0">
            <a:solidFill>
              <a:srgbClr val="FF0000"/>
            </a:solidFill>
          </a:endParaRPr>
        </a:p>
        <a:p>
          <a:pPr rtl="1"/>
          <a:r>
            <a:rPr lang="ar-IQ" sz="2800" b="1" u="sng" dirty="0" smtClean="0">
              <a:latin typeface="Times New Roman"/>
              <a:ea typeface="Calibri"/>
              <a:cs typeface="Simplified Arabic"/>
            </a:rPr>
            <a:t>خطوات إعداد جدول المواصفات :</a:t>
          </a:r>
          <a:endParaRPr lang="ar-IQ" sz="2800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BF7D0F91-2C6B-4B80-A927-8653E33874F3}" type="presOf" srcId="{54805109-89EE-4CB4-9406-AD6C7665AD18}" destId="{F28A2FE0-6913-4E00-BC3F-C284B48BD743}" srcOrd="0" destOrd="0" presId="urn:microsoft.com/office/officeart/2005/8/layout/venn1"/>
    <dgm:cxn modelId="{42752361-D9FD-4369-B5D7-9A385E54D405}" type="presOf" srcId="{7EE76BB7-EB3C-45CD-9625-F8149537976B}" destId="{0AD4E650-CA4B-4584-B748-05423B620E39}" srcOrd="0" destOrd="0" presId="urn:microsoft.com/office/officeart/2005/8/layout/venn1"/>
    <dgm:cxn modelId="{3C46426F-EE0D-462F-A195-61E53CB36922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عناصرة المحاضرة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3051D7FD-649D-4260-83F8-EEB8D1AE8CD7}" type="presOf" srcId="{7EE76BB7-EB3C-45CD-9625-F8149537976B}" destId="{0AD4E650-CA4B-4584-B748-05423B620E39}" srcOrd="0" destOrd="0" presId="urn:microsoft.com/office/officeart/2005/8/layout/venn1"/>
    <dgm:cxn modelId="{B86BFC59-8F7B-4BBA-8646-1CE638073DC0}" type="presOf" srcId="{54805109-89EE-4CB4-9406-AD6C7665AD18}" destId="{F28A2FE0-6913-4E00-BC3F-C284B48BD743}" srcOrd="0" destOrd="0" presId="urn:microsoft.com/office/officeart/2005/8/layout/venn1"/>
    <dgm:cxn modelId="{9D061F48-DBC4-4495-B458-EFAB8FFF1D28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عناصرة المحاضرة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EC939BAA-4AD6-404A-8544-42956D4ECC3D}" type="presOf" srcId="{7EE76BB7-EB3C-45CD-9625-F8149537976B}" destId="{0AD4E650-CA4B-4584-B748-05423B620E39}" srcOrd="0" destOrd="0" presId="urn:microsoft.com/office/officeart/2005/8/layout/venn1"/>
    <dgm:cxn modelId="{A5671392-A965-4F78-945F-E1ACBB0F75A5}" type="presOf" srcId="{54805109-89EE-4CB4-9406-AD6C7665AD18}" destId="{F28A2FE0-6913-4E00-BC3F-C284B48BD743}" srcOrd="0" destOrd="0" presId="urn:microsoft.com/office/officeart/2005/8/layout/venn1"/>
    <dgm:cxn modelId="{AC393834-9EFB-41FA-9088-2E662C3E0125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عناصرة المحاضرة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C6B55205-6AA7-4D19-8455-38FF35B87B44}" type="presOf" srcId="{54805109-89EE-4CB4-9406-AD6C7665AD18}" destId="{F28A2FE0-6913-4E00-BC3F-C284B48BD743}" srcOrd="0" destOrd="0" presId="urn:microsoft.com/office/officeart/2005/8/layout/venn1"/>
    <dgm:cxn modelId="{AC166D3D-EB60-4AA3-BD93-C06CC72E8391}" type="presOf" srcId="{7EE76BB7-EB3C-45CD-9625-F8149537976B}" destId="{0AD4E650-CA4B-4584-B748-05423B620E39}" srcOrd="0" destOrd="0" presId="urn:microsoft.com/office/officeart/2005/8/layout/venn1"/>
    <dgm:cxn modelId="{BB8B0396-3D10-47F6-9BF4-E35D772FD348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عناصرة المحاضرة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BF8EA92F-BC92-4AFD-80AA-5A690EF8B7A8}" type="presOf" srcId="{7EE76BB7-EB3C-45CD-9625-F8149537976B}" destId="{0AD4E650-CA4B-4584-B748-05423B620E39}" srcOrd="0" destOrd="0" presId="urn:microsoft.com/office/officeart/2005/8/layout/venn1"/>
    <dgm:cxn modelId="{045C2684-E38A-4E27-BE41-910332F58039}" type="presOf" srcId="{54805109-89EE-4CB4-9406-AD6C7665AD18}" destId="{F28A2FE0-6913-4E00-BC3F-C284B48BD743}" srcOrd="0" destOrd="0" presId="urn:microsoft.com/office/officeart/2005/8/layout/venn1"/>
    <dgm:cxn modelId="{19498624-3C2A-466E-8C11-1925478847BE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عناصرة المحاضرة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F89891CE-DCB5-4DF4-81BB-534BCB2A9338}" type="presOf" srcId="{7EE76BB7-EB3C-45CD-9625-F8149537976B}" destId="{0AD4E650-CA4B-4584-B748-05423B620E39}" srcOrd="0" destOrd="0" presId="urn:microsoft.com/office/officeart/2005/8/layout/venn1"/>
    <dgm:cxn modelId="{17E7263D-EC30-4E43-ACD7-992BD85A6E4F}" type="presOf" srcId="{54805109-89EE-4CB4-9406-AD6C7665AD18}" destId="{F28A2FE0-6913-4E00-BC3F-C284B48BD743}" srcOrd="0" destOrd="0" presId="urn:microsoft.com/office/officeart/2005/8/layout/venn1"/>
    <dgm:cxn modelId="{88D74393-05A5-4ACF-B04B-EB94C266DBAB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4188F7-F458-4568-BE46-B0CE85D19D07}">
      <dsp:nvSpPr>
        <dsp:cNvPr id="0" name=""/>
        <dsp:cNvSpPr/>
      </dsp:nvSpPr>
      <dsp:spPr>
        <a:xfrm>
          <a:off x="0" y="0"/>
          <a:ext cx="1142999" cy="114299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2DA5F0-E480-4D30-9F48-079C8602D844}">
      <dsp:nvSpPr>
        <dsp:cNvPr id="0" name=""/>
        <dsp:cNvSpPr/>
      </dsp:nvSpPr>
      <dsp:spPr>
        <a:xfrm>
          <a:off x="571500" y="0"/>
          <a:ext cx="8326691" cy="1142999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000" kern="1200" dirty="0" smtClean="0"/>
            <a:t> </a:t>
          </a:r>
          <a:r>
            <a:rPr lang="ar-IQ" sz="2800" b="1" kern="1200" dirty="0" smtClean="0">
              <a:solidFill>
                <a:srgbClr val="FF0000"/>
              </a:solidFill>
            </a:rPr>
            <a:t>المرحلة :الرابعة –كودالمادة </a:t>
          </a:r>
          <a:r>
            <a:rPr lang="en-US" sz="2800" b="1" kern="1200" dirty="0" smtClean="0">
              <a:solidFill>
                <a:srgbClr val="FF0000"/>
              </a:solidFill>
            </a:rPr>
            <a:t>----</a:t>
          </a:r>
          <a:r>
            <a:rPr lang="ar-IQ" sz="2800" b="1" kern="1200" dirty="0" smtClean="0">
              <a:solidFill>
                <a:srgbClr val="FF0000"/>
              </a:solidFill>
            </a:rPr>
            <a:t>المادة:القياس والتقويم </a:t>
          </a:r>
          <a:endParaRPr lang="ar-IQ" sz="4000" b="1" kern="1200" dirty="0">
            <a:solidFill>
              <a:srgbClr val="FF0000"/>
            </a:solidFill>
          </a:endParaRPr>
        </a:p>
      </dsp:txBody>
      <dsp:txXfrm>
        <a:off x="571500" y="0"/>
        <a:ext cx="8326691" cy="11429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عناصرة المحاضرة</a:t>
          </a:r>
          <a:endParaRPr lang="ar-IQ" sz="4200" kern="1200" dirty="0"/>
        </a:p>
      </dsp:txBody>
      <dsp:txXfrm>
        <a:off x="1097919" y="101464"/>
        <a:ext cx="5210800" cy="48991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عناصرة المحاضرة</a:t>
          </a:r>
          <a:endParaRPr lang="ar-IQ" sz="4200" kern="1200" dirty="0"/>
        </a:p>
      </dsp:txBody>
      <dsp:txXfrm>
        <a:off x="1097919" y="101464"/>
        <a:ext cx="5210800" cy="48991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عناصرة المحاضرة</a:t>
          </a:r>
          <a:endParaRPr lang="ar-IQ" sz="4200" kern="1200" dirty="0"/>
        </a:p>
      </dsp:txBody>
      <dsp:txXfrm>
        <a:off x="1097919" y="101464"/>
        <a:ext cx="5210800" cy="48991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878F79-AD47-4A92-89B9-A3731672A44E}">
      <dsp:nvSpPr>
        <dsp:cNvPr id="0" name=""/>
        <dsp:cNvSpPr/>
      </dsp:nvSpPr>
      <dsp:spPr>
        <a:xfrm>
          <a:off x="0" y="0"/>
          <a:ext cx="1124886" cy="112488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F6D59A-D077-497D-AD83-46ECD0B700DE}">
      <dsp:nvSpPr>
        <dsp:cNvPr id="0" name=""/>
        <dsp:cNvSpPr/>
      </dsp:nvSpPr>
      <dsp:spPr>
        <a:xfrm>
          <a:off x="562442" y="0"/>
          <a:ext cx="6844197" cy="11248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0" tIns="304800" rIns="304800" bIns="304800" numCol="1" spcCol="1270" anchor="ctr" anchorCtr="0">
          <a:noAutofit/>
        </a:bodyPr>
        <a:lstStyle/>
        <a:p>
          <a:pPr lvl="0" algn="ctr" defTabSz="3556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8000" kern="1200" dirty="0" smtClean="0">
              <a:solidFill>
                <a:srgbClr val="FF0000"/>
              </a:solidFill>
            </a:rPr>
            <a:t>الى الملتقى</a:t>
          </a:r>
          <a:endParaRPr lang="ar-IQ" sz="8000" kern="1200" dirty="0">
            <a:solidFill>
              <a:srgbClr val="FF0000"/>
            </a:solidFill>
          </a:endParaRPr>
        </a:p>
      </dsp:txBody>
      <dsp:txXfrm>
        <a:off x="562442" y="0"/>
        <a:ext cx="6844197" cy="112488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471E2-CFDD-4BD4-9F6D-F2AC8451331D}">
      <dsp:nvSpPr>
        <dsp:cNvPr id="0" name=""/>
        <dsp:cNvSpPr/>
      </dsp:nvSpPr>
      <dsp:spPr>
        <a:xfrm>
          <a:off x="4175719" y="0"/>
          <a:ext cx="3673152" cy="2663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2266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5100" kern="1200" dirty="0" smtClean="0"/>
            <a:t>في المحاضرة القادمة</a:t>
          </a:r>
          <a:endParaRPr lang="ar-IQ" sz="5100" kern="1200" dirty="0"/>
        </a:p>
      </dsp:txBody>
      <dsp:txXfrm>
        <a:off x="4713640" y="390069"/>
        <a:ext cx="2597310" cy="1883419"/>
      </dsp:txXfrm>
    </dsp:sp>
    <dsp:sp modelId="{4C85FB7A-7D04-483B-A102-C7423D20574D}">
      <dsp:nvSpPr>
        <dsp:cNvPr id="0" name=""/>
        <dsp:cNvSpPr/>
      </dsp:nvSpPr>
      <dsp:spPr>
        <a:xfrm rot="10800000">
          <a:off x="2956388" y="2470029"/>
          <a:ext cx="2224424" cy="8989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4100" kern="1200"/>
        </a:p>
      </dsp:txBody>
      <dsp:txXfrm rot="10800000">
        <a:off x="3226073" y="2649819"/>
        <a:ext cx="1954739" cy="539370"/>
      </dsp:txXfrm>
    </dsp:sp>
    <dsp:sp modelId="{B23C2C72-CFB1-4839-931B-5386B52AC8FB}">
      <dsp:nvSpPr>
        <dsp:cNvPr id="0" name=""/>
        <dsp:cNvSpPr/>
      </dsp:nvSpPr>
      <dsp:spPr>
        <a:xfrm>
          <a:off x="432410" y="0"/>
          <a:ext cx="3383650" cy="2663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2266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5100" kern="1200" dirty="0" smtClean="0"/>
            <a:t>وشكراً لحسن انتباهكم </a:t>
          </a:r>
          <a:endParaRPr lang="ar-IQ" sz="5100" kern="1200" dirty="0"/>
        </a:p>
      </dsp:txBody>
      <dsp:txXfrm>
        <a:off x="927934" y="390069"/>
        <a:ext cx="2392602" cy="1883419"/>
      </dsp:txXfrm>
    </dsp:sp>
    <dsp:sp modelId="{BBDD079D-F989-42D0-ACB1-2352DFA7FEAA}">
      <dsp:nvSpPr>
        <dsp:cNvPr id="0" name=""/>
        <dsp:cNvSpPr/>
      </dsp:nvSpPr>
      <dsp:spPr>
        <a:xfrm rot="21600000">
          <a:off x="3740013" y="-701315"/>
          <a:ext cx="1967673" cy="8989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4100" kern="1200"/>
        </a:p>
      </dsp:txBody>
      <dsp:txXfrm rot="-21600000">
        <a:off x="3740013" y="-521525"/>
        <a:ext cx="1697988" cy="5393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681255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بناء الاختبارات التحصيلية</a:t>
          </a:r>
          <a:endParaRPr lang="ar-IQ" sz="4200" kern="1200" dirty="0"/>
        </a:p>
      </dsp:txBody>
      <dsp:txXfrm>
        <a:off x="1760447" y="101464"/>
        <a:ext cx="5210800" cy="4899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1300" kern="1200" dirty="0" smtClean="0">
            <a:solidFill>
              <a:srgbClr val="FF0000"/>
            </a:solidFill>
          </a:endParaRP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u="sng" kern="1200" dirty="0" smtClean="0">
              <a:latin typeface="Times New Roman"/>
              <a:ea typeface="Calibri"/>
              <a:cs typeface="Simplified Arabic"/>
            </a:rPr>
            <a:t>خطوات إعداد جدول المواصفات </a:t>
          </a:r>
          <a:r>
            <a:rPr lang="ar-IQ" sz="2400" b="1" u="sng" kern="1200" dirty="0" smtClean="0">
              <a:latin typeface="Times New Roman"/>
              <a:ea typeface="Calibri"/>
              <a:cs typeface="Simplified Arabic"/>
            </a:rPr>
            <a:t>:</a:t>
          </a:r>
          <a:endParaRPr lang="ar-IQ" sz="2400" kern="1200" dirty="0"/>
        </a:p>
      </dsp:txBody>
      <dsp:txXfrm>
        <a:off x="1097919" y="101464"/>
        <a:ext cx="5210800" cy="4899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2800" kern="1200" dirty="0" smtClean="0">
            <a:solidFill>
              <a:srgbClr val="FF0000"/>
            </a:solidFill>
          </a:endParaRP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u="sng" kern="1200" dirty="0" smtClean="0">
              <a:latin typeface="Times New Roman"/>
              <a:ea typeface="Calibri"/>
              <a:cs typeface="Simplified Arabic"/>
            </a:rPr>
            <a:t>خطوات إعداد جدول المواصفات :</a:t>
          </a:r>
          <a:endParaRPr lang="ar-IQ" sz="2800" kern="1200" dirty="0"/>
        </a:p>
      </dsp:txBody>
      <dsp:txXfrm>
        <a:off x="1097919" y="101464"/>
        <a:ext cx="5210800" cy="4899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عناصرة المحاضرة</a:t>
          </a:r>
          <a:endParaRPr lang="ar-IQ" sz="4200" kern="1200" dirty="0"/>
        </a:p>
      </dsp:txBody>
      <dsp:txXfrm>
        <a:off x="1097919" y="101464"/>
        <a:ext cx="5210800" cy="4899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عناصرة المحاضرة</a:t>
          </a:r>
          <a:endParaRPr lang="ar-IQ" sz="4200" kern="1200" dirty="0"/>
        </a:p>
      </dsp:txBody>
      <dsp:txXfrm>
        <a:off x="1097919" y="101464"/>
        <a:ext cx="5210800" cy="4899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عناصرة المحاضرة</a:t>
          </a:r>
          <a:endParaRPr lang="ar-IQ" sz="4200" kern="1200" dirty="0"/>
        </a:p>
      </dsp:txBody>
      <dsp:txXfrm>
        <a:off x="1097919" y="101464"/>
        <a:ext cx="5210800" cy="4899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عناصرة المحاضرة</a:t>
          </a:r>
          <a:endParaRPr lang="ar-IQ" sz="4200" kern="1200" dirty="0"/>
        </a:p>
      </dsp:txBody>
      <dsp:txXfrm>
        <a:off x="1097919" y="101464"/>
        <a:ext cx="5210800" cy="48991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عناصرة المحاضرة</a:t>
          </a:r>
          <a:endParaRPr lang="ar-IQ" sz="4200" kern="1200" dirty="0"/>
        </a:p>
      </dsp:txBody>
      <dsp:txXfrm>
        <a:off x="1097919" y="101464"/>
        <a:ext cx="5210800" cy="489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9B596D1-502E-422C-A0D0-70D72E57B397}" type="datetimeFigureOut">
              <a:rPr lang="ar-IQ" smtClean="0"/>
              <a:t>15/04/1444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6B4A144-AFA0-4904-B472-4842A4A2207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2597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15/04/1444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15/04/1444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15/04/1444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15/04/1444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15/04/1444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15/04/1444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15/04/1444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FC73335-F49F-49C5-892E-6F0E81B5BB83}" type="datetimeFigureOut">
              <a:rPr lang="ar-IQ" smtClean="0"/>
              <a:t>15/04/1444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رسم تخطيطي 4"/>
          <p:cNvGraphicFramePr/>
          <p:nvPr>
            <p:extLst>
              <p:ext uri="{D42A27DB-BD31-4B8C-83A1-F6EECF244321}">
                <p14:modId xmlns:p14="http://schemas.microsoft.com/office/powerpoint/2010/main" val="485808890"/>
              </p:ext>
            </p:extLst>
          </p:nvPr>
        </p:nvGraphicFramePr>
        <p:xfrm>
          <a:off x="35496" y="274320"/>
          <a:ext cx="8898192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16016" y="1412776"/>
            <a:ext cx="4289680" cy="5328591"/>
          </a:xfrm>
          <a:solidFill>
            <a:srgbClr val="FFFF00"/>
          </a:solidFill>
        </p:spPr>
        <p:txBody>
          <a:bodyPr/>
          <a:lstStyle/>
          <a:p>
            <a:r>
              <a:rPr lang="ar-IQ" dirty="0" smtClean="0"/>
              <a:t>الموضوع</a:t>
            </a:r>
            <a:r>
              <a:rPr lang="ar-IQ" b="1" dirty="0" smtClean="0">
                <a:solidFill>
                  <a:srgbClr val="FF0000"/>
                </a:solidFill>
              </a:rPr>
              <a:t> القياس والتقويم</a:t>
            </a:r>
            <a:endParaRPr lang="ar-IQ" sz="3200" b="1" dirty="0" smtClean="0">
              <a:solidFill>
                <a:srgbClr val="FF0000"/>
              </a:solidFill>
            </a:endParaRPr>
          </a:p>
          <a:p>
            <a:r>
              <a:rPr lang="ar-IQ" b="1" dirty="0" smtClean="0"/>
              <a:t>الفصل الثاني</a:t>
            </a:r>
          </a:p>
          <a:p>
            <a:r>
              <a:rPr lang="ar-IQ" dirty="0" smtClean="0"/>
              <a:t>رقم المحاضرة</a:t>
            </a:r>
            <a:r>
              <a:rPr lang="en-US" dirty="0" smtClean="0"/>
              <a:t> </a:t>
            </a:r>
            <a:r>
              <a:rPr lang="ar-IQ" b="1" dirty="0" smtClean="0">
                <a:solidFill>
                  <a:srgbClr val="00B0F0"/>
                </a:solidFill>
              </a:rPr>
              <a:t>ال</a:t>
            </a:r>
            <a:r>
              <a:rPr lang="ar-SA" b="1" dirty="0" smtClean="0">
                <a:solidFill>
                  <a:srgbClr val="00B0F0"/>
                </a:solidFill>
              </a:rPr>
              <a:t>خامسة</a:t>
            </a:r>
            <a:endParaRPr lang="ar-IQ" b="1" dirty="0" smtClean="0">
              <a:solidFill>
                <a:srgbClr val="00B0F0"/>
              </a:solidFill>
            </a:endParaRPr>
          </a:p>
          <a:p>
            <a:r>
              <a:rPr lang="ar-IQ" b="1" dirty="0" smtClean="0"/>
              <a:t>التدريسي ا</a:t>
            </a:r>
            <a:r>
              <a:rPr lang="en-US" b="1" dirty="0" smtClean="0"/>
              <a:t>.</a:t>
            </a:r>
            <a:r>
              <a:rPr lang="ar-IQ" b="1" dirty="0" smtClean="0"/>
              <a:t>م</a:t>
            </a:r>
            <a:r>
              <a:rPr lang="en-US" b="1" dirty="0" smtClean="0"/>
              <a:t>.</a:t>
            </a:r>
            <a:r>
              <a:rPr lang="ar-IQ" b="1" dirty="0" smtClean="0"/>
              <a:t>د قاسم مطر عبد</a:t>
            </a:r>
          </a:p>
          <a:p>
            <a:r>
              <a:rPr lang="ar-IQ" dirty="0" smtClean="0"/>
              <a:t>ا</a:t>
            </a:r>
            <a:r>
              <a:rPr lang="ar-IQ" sz="2400" b="1" dirty="0" smtClean="0"/>
              <a:t>لقسم </a:t>
            </a:r>
            <a:r>
              <a:rPr lang="en-US" sz="2400" b="1" dirty="0" smtClean="0"/>
              <a:t>:</a:t>
            </a:r>
            <a:r>
              <a:rPr lang="ar-IQ" sz="2400" b="1" dirty="0" smtClean="0"/>
              <a:t> قسمي علوم الحياة واللغة العربية</a:t>
            </a:r>
            <a:r>
              <a:rPr lang="en-US" sz="2400" b="1" dirty="0" smtClean="0"/>
              <a:t>:</a:t>
            </a:r>
            <a:r>
              <a:rPr lang="ar-IQ" sz="2400" b="1" dirty="0" smtClean="0"/>
              <a:t>الصباحي والمسائي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الكلية</a:t>
            </a: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ar-IQ" b="1" dirty="0" smtClean="0">
                <a:solidFill>
                  <a:srgbClr val="FF0000"/>
                </a:solidFill>
              </a:rPr>
              <a:t>التربية </a:t>
            </a:r>
            <a:r>
              <a:rPr lang="en-US" b="1" dirty="0">
                <a:solidFill>
                  <a:srgbClr val="FF0000"/>
                </a:solidFill>
              </a:rPr>
              <a:t>/</a:t>
            </a:r>
            <a:r>
              <a:rPr lang="ar-IQ" b="1" dirty="0" smtClean="0">
                <a:solidFill>
                  <a:srgbClr val="FF0000"/>
                </a:solidFill>
              </a:rPr>
              <a:t>القرنة</a:t>
            </a:r>
          </a:p>
          <a:p>
            <a:r>
              <a:rPr lang="ar-IQ" sz="3200" b="1" dirty="0" smtClean="0"/>
              <a:t>جامعة البصرة </a:t>
            </a:r>
          </a:p>
          <a:p>
            <a:r>
              <a:rPr lang="ar-IQ" sz="3200" b="1" dirty="0" smtClean="0"/>
              <a:t>202</a:t>
            </a:r>
            <a:r>
              <a:rPr lang="ar-SA" sz="3200" b="1" dirty="0" smtClean="0"/>
              <a:t>2</a:t>
            </a:r>
            <a:r>
              <a:rPr lang="en-US" sz="3200" b="1" dirty="0" smtClean="0"/>
              <a:t>-</a:t>
            </a:r>
            <a:r>
              <a:rPr lang="ar-IQ" sz="3200" b="1" dirty="0" smtClean="0"/>
              <a:t> 202</a:t>
            </a:r>
            <a:r>
              <a:rPr lang="ar-SA" sz="3200" b="1" dirty="0" smtClean="0"/>
              <a:t>3</a:t>
            </a:r>
            <a:endParaRPr lang="en-US" sz="3200" b="1" dirty="0"/>
          </a:p>
        </p:txBody>
      </p:sp>
      <p:pic>
        <p:nvPicPr>
          <p:cNvPr id="8" name="عنصر نائب للمحتوى 5" descr="مفاهيم القياس و التقييم و التقويم ، و العلاقة بينها - تعليم جديد"/>
          <p:cNvPicPr>
            <a:picLocks noGrp="1"/>
          </p:cNvPicPr>
          <p:nvPr>
            <p:ph sz="half"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84784"/>
            <a:ext cx="4608512" cy="5256584"/>
          </a:xfrm>
          <a:prstGeom prst="rect">
            <a:avLst/>
          </a:prstGeom>
          <a:solidFill>
            <a:srgbClr val="FF00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186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519487965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0"/>
            <a:ext cx="9108504" cy="6858000"/>
          </a:xfrm>
          <a:solidFill>
            <a:srgbClr val="FFFF00"/>
          </a:solidFill>
        </p:spPr>
        <p:txBody>
          <a:bodyPr>
            <a:normAutofit fontScale="55000" lnSpcReduction="20000"/>
          </a:bodyPr>
          <a:lstStyle/>
          <a:p>
            <a:pPr algn="r"/>
            <a:endParaRPr lang="ar-IQ" dirty="0" smtClean="0"/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ar-IQ" sz="2800" dirty="0" smtClean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ar-IQ" sz="8000" dirty="0">
                <a:latin typeface="Calibri"/>
                <a:ea typeface="Calibri"/>
                <a:cs typeface="Times New Roman"/>
              </a:rPr>
              <a:t>مثال 2 –  صمم خارطة اختبارية لاختبار تحصيلي ختامي مكون من </a:t>
            </a:r>
            <a:r>
              <a:rPr lang="ar-IQ" sz="8000" dirty="0" smtClean="0">
                <a:latin typeface="Calibri"/>
                <a:ea typeface="Calibri"/>
                <a:cs typeface="Times New Roman"/>
              </a:rPr>
              <a:t>(</a:t>
            </a:r>
            <a:r>
              <a:rPr lang="ar-SA" sz="8000" dirty="0" smtClean="0">
                <a:latin typeface="Calibri"/>
                <a:ea typeface="Calibri"/>
                <a:cs typeface="Times New Roman"/>
              </a:rPr>
              <a:t>48</a:t>
            </a:r>
            <a:r>
              <a:rPr lang="ar-IQ" sz="8000" dirty="0" smtClean="0">
                <a:latin typeface="Calibri"/>
                <a:ea typeface="Calibri"/>
                <a:cs typeface="Times New Roman"/>
              </a:rPr>
              <a:t>) </a:t>
            </a:r>
            <a:r>
              <a:rPr lang="ar-IQ" sz="8000" dirty="0">
                <a:latin typeface="Calibri"/>
                <a:ea typeface="Calibri"/>
                <a:cs typeface="Times New Roman"/>
              </a:rPr>
              <a:t>فقرة لموضوعين في مادة النحو و كان الوقت المستغرق في تدريس كل موضوع هو (6، 14) على التوالي و الاهمية النسبية للأهداف المعرفية هي (70% للتحليل ، 30% للتطبيق ) </a:t>
            </a:r>
            <a:endParaRPr lang="en-US" sz="6000" dirty="0">
              <a:latin typeface="Calibri"/>
              <a:ea typeface="Calibri"/>
              <a:cs typeface="Arial"/>
            </a:endParaRPr>
          </a:p>
          <a:p>
            <a:r>
              <a:rPr lang="ar-SA" sz="8000" b="1" dirty="0">
                <a:ea typeface="Times New Roman"/>
                <a:cs typeface="Calibri"/>
              </a:rPr>
              <a:t>  </a:t>
            </a:r>
            <a:br>
              <a:rPr lang="ar-SA" sz="8000" b="1" dirty="0">
                <a:ea typeface="Times New Roman"/>
                <a:cs typeface="Calibri"/>
              </a:rPr>
            </a:br>
            <a:endParaRPr lang="ar-IQ" sz="2800" dirty="0" smtClean="0">
              <a:latin typeface="Calibri"/>
              <a:ea typeface="Calibri"/>
              <a:cs typeface="Arial"/>
            </a:endParaRPr>
          </a:p>
          <a:p>
            <a:pPr algn="r"/>
            <a:endParaRPr lang="ar-IQ" sz="2800" dirty="0">
              <a:latin typeface="Calibri"/>
              <a:ea typeface="Calibri"/>
              <a:cs typeface="Arial"/>
            </a:endParaRPr>
          </a:p>
          <a:p>
            <a:pPr algn="r"/>
            <a:r>
              <a:rPr lang="en-US" dirty="0" smtClean="0"/>
              <a:t>------------------------------------------------------------------------------------------------------------------------------------------------</a:t>
            </a:r>
            <a:endParaRPr lang="ar-IQ" dirty="0" smtClean="0"/>
          </a:p>
          <a:p>
            <a:pPr algn="r"/>
            <a:r>
              <a:rPr lang="ar-IQ" sz="3300" b="1" dirty="0" smtClean="0"/>
              <a:t>الصفحة التاسعة </a:t>
            </a:r>
            <a:r>
              <a:rPr lang="ar-IQ" sz="3300" dirty="0" smtClean="0"/>
              <a:t>-القسم: </a:t>
            </a:r>
            <a:r>
              <a:rPr lang="ar-IQ" sz="3300" dirty="0"/>
              <a:t>علوم الحياة واللغة العربية  –كلية التربية/القرنة- </a:t>
            </a:r>
            <a:r>
              <a:rPr lang="en-US" sz="3300" b="1" dirty="0" smtClean="0">
                <a:solidFill>
                  <a:srgbClr val="FF0000"/>
                </a:solidFill>
              </a:rPr>
              <a:t>University of Basrah</a:t>
            </a:r>
            <a:endParaRPr lang="ar-IQ" sz="33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971791"/>
              </p:ext>
            </p:extLst>
          </p:nvPr>
        </p:nvGraphicFramePr>
        <p:xfrm>
          <a:off x="611560" y="4005064"/>
          <a:ext cx="7823015" cy="2471866"/>
        </p:xfrm>
        <a:graphic>
          <a:graphicData uri="http://schemas.openxmlformats.org/drawingml/2006/table">
            <a:tbl>
              <a:tblPr rtl="1" firstRow="1" firstCol="1" bandRow="1">
                <a:tableStyleId>{C4B1156A-380E-4F78-BDF5-A606A8083BF9}</a:tableStyleId>
              </a:tblPr>
              <a:tblGrid>
                <a:gridCol w="1473913"/>
                <a:gridCol w="1246788"/>
                <a:gridCol w="1211600"/>
                <a:gridCol w="1062049"/>
                <a:gridCol w="1467515"/>
                <a:gridCol w="1361150"/>
              </a:tblGrid>
              <a:tr h="359879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 المحتوى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>
                          <a:effectLst/>
                        </a:rPr>
                        <a:t>الاهداف المعرفية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عدد أسئلة المحتوى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399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>
                          <a:effectLst/>
                        </a:rPr>
                        <a:t>الموضوعات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>
                          <a:effectLst/>
                        </a:rPr>
                        <a:t>عدد الساعات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الأهمية النسبية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تحليل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 smtClean="0">
                          <a:effectLst/>
                        </a:rPr>
                        <a:t>70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تطبيق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 smtClean="0">
                          <a:effectLst/>
                        </a:rPr>
                        <a:t>30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8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>
                          <a:effectLst/>
                        </a:rPr>
                        <a:t>م1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598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>
                          <a:effectLst/>
                        </a:rPr>
                        <a:t>م2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>
                          <a:effectLst/>
                        </a:rPr>
                        <a:t>14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598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800" dirty="0">
                          <a:effectLst/>
                        </a:rPr>
                        <a:t> </a:t>
                      </a:r>
                      <a:r>
                        <a:rPr lang="ar-IQ" sz="2800" dirty="0" smtClean="0">
                          <a:effectLst/>
                        </a:rPr>
                        <a:t>المجموع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48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29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2890161693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0"/>
            <a:ext cx="9108504" cy="6858000"/>
          </a:xfrm>
          <a:solidFill>
            <a:srgbClr val="FFFF00"/>
          </a:solidFill>
        </p:spPr>
        <p:txBody>
          <a:bodyPr>
            <a:normAutofit fontScale="70000" lnSpcReduction="20000"/>
          </a:bodyPr>
          <a:lstStyle/>
          <a:p>
            <a:pPr algn="r"/>
            <a:endParaRPr lang="ar-IQ" dirty="0"/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4000" b="1" dirty="0">
                <a:latin typeface="Times New Roman"/>
                <a:ea typeface="Calibri"/>
                <a:cs typeface="Arial"/>
              </a:rPr>
              <a:t> </a:t>
            </a:r>
            <a:r>
              <a:rPr lang="ar-IQ" sz="4000" b="1" dirty="0">
                <a:solidFill>
                  <a:srgbClr val="00B050"/>
                </a:solidFill>
                <a:latin typeface="Times New Roman"/>
                <a:ea typeface="Calibri"/>
                <a:cs typeface="Arial"/>
              </a:rPr>
              <a:t>الأهمية النسبية للمحتوى </a:t>
            </a:r>
            <a:r>
              <a:rPr lang="ar-IQ" sz="4000" b="1" dirty="0">
                <a:latin typeface="Times New Roman"/>
                <a:ea typeface="Calibri"/>
                <a:cs typeface="Arial"/>
              </a:rPr>
              <a:t>=   </a:t>
            </a:r>
            <a:r>
              <a:rPr lang="ar-IQ" sz="4000" b="1" u="sng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عدد الساعات  لكل موضوع   </a:t>
            </a:r>
            <a:r>
              <a:rPr lang="en-US" sz="4000" b="1" u="sng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x</a:t>
            </a:r>
            <a:r>
              <a:rPr lang="ar-IQ" sz="4000" b="1" u="sng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100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ctr">
              <a:lnSpc>
                <a:spcPct val="107000"/>
              </a:lnSpc>
            </a:pPr>
            <a:r>
              <a:rPr lang="ar-IQ" sz="4000" b="1" dirty="0">
                <a:ea typeface="Calibri"/>
                <a:cs typeface="Times New Roman"/>
              </a:rPr>
              <a:t>                           </a:t>
            </a:r>
            <a:r>
              <a:rPr lang="ar-IQ" sz="4000" b="1" dirty="0">
                <a:solidFill>
                  <a:srgbClr val="00B050"/>
                </a:solidFill>
                <a:ea typeface="Calibri"/>
                <a:cs typeface="Times New Roman"/>
              </a:rPr>
              <a:t>العدد  الكلي للساعات</a:t>
            </a:r>
            <a:endParaRPr lang="en-US" sz="3600" dirty="0"/>
          </a:p>
          <a:p>
            <a:pPr algn="ctr">
              <a:lnSpc>
                <a:spcPct val="107000"/>
              </a:lnSpc>
            </a:pPr>
            <a:r>
              <a:rPr lang="ar-IQ" sz="2800" dirty="0">
                <a:ea typeface="Calibri"/>
                <a:cs typeface="Times New Roman"/>
              </a:rPr>
              <a:t> </a:t>
            </a:r>
            <a:endParaRPr lang="en-US" sz="3600" dirty="0"/>
          </a:p>
          <a:p>
            <a:pPr algn="just">
              <a:lnSpc>
                <a:spcPct val="107000"/>
              </a:lnSpc>
            </a:pPr>
            <a:r>
              <a:rPr lang="ar-IQ" sz="4000" b="1" dirty="0">
                <a:ea typeface="Calibri"/>
                <a:cs typeface="Times New Roman"/>
              </a:rPr>
              <a:t>م1 =</a:t>
            </a:r>
            <a:r>
              <a:rPr lang="ar-IQ" sz="4000" b="1" u="sng" dirty="0">
                <a:ea typeface="Calibri"/>
                <a:cs typeface="Times New Roman"/>
              </a:rPr>
              <a:t>  6  </a:t>
            </a:r>
            <a:r>
              <a:rPr lang="en-US" sz="4000" b="1" dirty="0">
                <a:latin typeface="Times New Roman"/>
                <a:ea typeface="Calibri"/>
              </a:rPr>
              <a:t>x</a:t>
            </a:r>
            <a:r>
              <a:rPr lang="ar-IQ" sz="4000" b="1" dirty="0">
                <a:ea typeface="Calibri"/>
                <a:cs typeface="Times New Roman"/>
              </a:rPr>
              <a:t> 100=  30%                  م2 =</a:t>
            </a:r>
            <a:r>
              <a:rPr lang="ar-IQ" sz="4000" b="1" u="sng" dirty="0">
                <a:ea typeface="Calibri"/>
                <a:cs typeface="Times New Roman"/>
              </a:rPr>
              <a:t> 14</a:t>
            </a:r>
            <a:r>
              <a:rPr lang="ar-IQ" sz="4000" b="1" dirty="0">
                <a:ea typeface="Calibri"/>
                <a:cs typeface="Times New Roman"/>
              </a:rPr>
              <a:t> </a:t>
            </a:r>
            <a:r>
              <a:rPr lang="en-US" sz="4000" b="1" dirty="0">
                <a:latin typeface="Times New Roman"/>
                <a:ea typeface="Calibri"/>
              </a:rPr>
              <a:t>x </a:t>
            </a:r>
            <a:r>
              <a:rPr lang="ar-IQ" sz="4000" b="1" dirty="0">
                <a:ea typeface="Calibri"/>
                <a:cs typeface="Times New Roman"/>
              </a:rPr>
              <a:t> 100 = 70%</a:t>
            </a:r>
            <a:endParaRPr lang="en-US" sz="3600" dirty="0"/>
          </a:p>
          <a:p>
            <a:pPr algn="just">
              <a:lnSpc>
                <a:spcPct val="107000"/>
              </a:lnSpc>
            </a:pPr>
            <a:r>
              <a:rPr lang="ar-IQ" sz="4000" b="1" dirty="0">
                <a:ea typeface="Calibri"/>
                <a:cs typeface="Times New Roman"/>
              </a:rPr>
              <a:t>        20                                                20</a:t>
            </a:r>
            <a:endParaRPr lang="en-US" sz="3600" dirty="0"/>
          </a:p>
          <a:p>
            <a:pPr algn="just">
              <a:lnSpc>
                <a:spcPct val="107000"/>
              </a:lnSpc>
            </a:pPr>
            <a:r>
              <a:rPr lang="ar-IQ" sz="2800" dirty="0" smtClean="0">
                <a:ea typeface="Calibri"/>
                <a:cs typeface="Times New Roman"/>
              </a:rPr>
              <a:t> </a:t>
            </a:r>
            <a:endParaRPr lang="en-US" sz="3600" dirty="0" smtClean="0"/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2800" dirty="0" smtClean="0">
                <a:latin typeface="Calibri"/>
                <a:ea typeface="Calibri"/>
                <a:cs typeface="Times New Roman"/>
              </a:rPr>
              <a:t>    </a:t>
            </a:r>
            <a:r>
              <a:rPr lang="ar-IQ" sz="44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عدد فقرات المحتوى </a:t>
            </a:r>
            <a:r>
              <a:rPr lang="ar-IQ" sz="4400" b="1" dirty="0">
                <a:latin typeface="Calibri"/>
                <a:ea typeface="Calibri"/>
                <a:cs typeface="Times New Roman"/>
              </a:rPr>
              <a:t>=  </a:t>
            </a:r>
            <a:r>
              <a:rPr lang="ar-IQ" sz="4400" b="1" u="sng" dirty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الأهمية النسبية </a:t>
            </a:r>
            <a:r>
              <a:rPr lang="en-US" sz="4400" b="1" u="sng" dirty="0">
                <a:solidFill>
                  <a:srgbClr val="00B050"/>
                </a:solidFill>
                <a:latin typeface="Times New Roman"/>
                <a:ea typeface="Calibri"/>
                <a:cs typeface="Arial"/>
              </a:rPr>
              <a:t>x</a:t>
            </a:r>
            <a:r>
              <a:rPr lang="ar-IQ" sz="4400" b="1" u="sng" dirty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 العدد الكلي للأسئلة</a:t>
            </a:r>
            <a:r>
              <a:rPr lang="ar-IQ" sz="4400" b="1" dirty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 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4400" b="1" dirty="0">
                <a:latin typeface="Calibri"/>
                <a:ea typeface="Calibri"/>
                <a:cs typeface="Times New Roman"/>
              </a:rPr>
              <a:t>                                                  </a:t>
            </a:r>
            <a:r>
              <a:rPr lang="ar-IQ" sz="44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100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2800" dirty="0">
                <a:latin typeface="Calibri"/>
                <a:ea typeface="Calibri"/>
                <a:cs typeface="Times New Roman"/>
              </a:rPr>
              <a:t> 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07000"/>
              </a:lnSpc>
            </a:pPr>
            <a:r>
              <a:rPr lang="ar-IQ" sz="4000" b="1" dirty="0">
                <a:ea typeface="Calibri"/>
                <a:cs typeface="Times New Roman"/>
              </a:rPr>
              <a:t>م1=</a:t>
            </a:r>
            <a:r>
              <a:rPr lang="ar-IQ" sz="4000" b="1" u="sng" dirty="0">
                <a:ea typeface="Calibri"/>
                <a:cs typeface="Times New Roman"/>
              </a:rPr>
              <a:t> 30 </a:t>
            </a:r>
            <a:r>
              <a:rPr lang="en-US" sz="4000" b="1" u="sng" dirty="0">
                <a:latin typeface="Times New Roman"/>
                <a:ea typeface="Calibri"/>
              </a:rPr>
              <a:t>x </a:t>
            </a:r>
            <a:r>
              <a:rPr lang="ar-SA" sz="4000" b="1" u="sng" dirty="0" smtClean="0">
                <a:latin typeface="Times New Roman"/>
                <a:ea typeface="Calibri"/>
              </a:rPr>
              <a:t>48</a:t>
            </a:r>
            <a:r>
              <a:rPr lang="ar-IQ" sz="4000" b="1" dirty="0" smtClean="0">
                <a:ea typeface="Calibri"/>
                <a:cs typeface="Times New Roman"/>
              </a:rPr>
              <a:t> </a:t>
            </a:r>
            <a:r>
              <a:rPr lang="ar-IQ" sz="4000" b="1" dirty="0">
                <a:ea typeface="Calibri"/>
                <a:cs typeface="Times New Roman"/>
              </a:rPr>
              <a:t>= </a:t>
            </a:r>
            <a:r>
              <a:rPr lang="ar-IQ" sz="4000" b="1" dirty="0" smtClean="0">
                <a:ea typeface="Calibri"/>
                <a:cs typeface="Times New Roman"/>
              </a:rPr>
              <a:t>1</a:t>
            </a:r>
            <a:r>
              <a:rPr lang="ar-SA" sz="4000" b="1" dirty="0" smtClean="0">
                <a:ea typeface="Calibri"/>
                <a:cs typeface="Times New Roman"/>
              </a:rPr>
              <a:t>4,4=14</a:t>
            </a:r>
            <a:r>
              <a:rPr lang="ar-IQ" sz="4000" b="1" dirty="0" smtClean="0">
                <a:ea typeface="Calibri"/>
                <a:cs typeface="Times New Roman"/>
              </a:rPr>
              <a:t>          </a:t>
            </a:r>
            <a:r>
              <a:rPr lang="ar-IQ" sz="4000" b="1" dirty="0">
                <a:ea typeface="Calibri"/>
                <a:cs typeface="Times New Roman"/>
              </a:rPr>
              <a:t>م2=</a:t>
            </a:r>
            <a:r>
              <a:rPr lang="ar-IQ" sz="4000" b="1" u="sng" dirty="0">
                <a:ea typeface="Calibri"/>
                <a:cs typeface="Times New Roman"/>
              </a:rPr>
              <a:t> 70</a:t>
            </a:r>
            <a:r>
              <a:rPr lang="en-US" sz="4000" b="1" u="sng" dirty="0" smtClean="0">
                <a:latin typeface="Times New Roman"/>
                <a:ea typeface="Calibri"/>
              </a:rPr>
              <a:t>x</a:t>
            </a:r>
            <a:r>
              <a:rPr lang="ar-SA" sz="4000" b="1" u="sng" dirty="0" smtClean="0">
                <a:ea typeface="Calibri"/>
                <a:cs typeface="Times New Roman"/>
              </a:rPr>
              <a:t>48</a:t>
            </a:r>
            <a:r>
              <a:rPr lang="ar-IQ" sz="4000" b="1" u="sng" dirty="0" smtClean="0">
                <a:ea typeface="Calibri"/>
                <a:cs typeface="Times New Roman"/>
              </a:rPr>
              <a:t> </a:t>
            </a:r>
            <a:r>
              <a:rPr lang="ar-IQ" sz="4000" b="1" dirty="0">
                <a:ea typeface="Calibri"/>
                <a:cs typeface="Times New Roman"/>
              </a:rPr>
              <a:t>= </a:t>
            </a:r>
            <a:r>
              <a:rPr lang="ar-SA" sz="4000" b="1" dirty="0" smtClean="0">
                <a:ea typeface="Calibri"/>
                <a:cs typeface="Times New Roman"/>
              </a:rPr>
              <a:t>33.6 =14</a:t>
            </a:r>
            <a:r>
              <a:rPr lang="ar-IQ" sz="4000" b="1" dirty="0" smtClean="0">
                <a:ea typeface="Calibri"/>
                <a:cs typeface="Times New Roman"/>
              </a:rPr>
              <a:t>   </a:t>
            </a:r>
            <a:endParaRPr lang="en-US" sz="3600" dirty="0"/>
          </a:p>
          <a:p>
            <a:pPr algn="just">
              <a:lnSpc>
                <a:spcPct val="107000"/>
              </a:lnSpc>
            </a:pPr>
            <a:r>
              <a:rPr lang="ar-IQ" sz="4000" b="1" dirty="0">
                <a:ea typeface="Calibri"/>
                <a:cs typeface="Times New Roman"/>
              </a:rPr>
              <a:t>           100                                        100</a:t>
            </a:r>
            <a:endParaRPr lang="en-US" sz="3600" dirty="0"/>
          </a:p>
          <a:p>
            <a:pPr marL="0" algn="justLow">
              <a:lnSpc>
                <a:spcPct val="115000"/>
              </a:lnSpc>
              <a:spcBef>
                <a:spcPts val="0"/>
              </a:spcBef>
            </a:pPr>
            <a:endParaRPr lang="en-US" sz="2800" dirty="0">
              <a:latin typeface="Calibri"/>
              <a:ea typeface="Calibri"/>
              <a:cs typeface="Arial"/>
            </a:endParaRPr>
          </a:p>
          <a:p>
            <a:r>
              <a:rPr lang="ar-SA" sz="4000" dirty="0" smtClean="0">
                <a:latin typeface="Times New Roman"/>
                <a:ea typeface="Times New Roman"/>
                <a:cs typeface="Simplified Arabic"/>
              </a:rPr>
              <a:t> </a:t>
            </a:r>
            <a:endParaRPr lang="ar-IQ" sz="2800" dirty="0">
              <a:latin typeface="Calibri"/>
              <a:ea typeface="Calibri"/>
              <a:cs typeface="Arial"/>
            </a:endParaRPr>
          </a:p>
          <a:p>
            <a:pPr algn="r"/>
            <a:r>
              <a:rPr lang="en-US" dirty="0" smtClean="0"/>
              <a:t>-------------------------------------------------------------------------------------------------------</a:t>
            </a:r>
            <a:endParaRPr lang="ar-IQ" dirty="0" smtClean="0"/>
          </a:p>
          <a:p>
            <a:pPr algn="r"/>
            <a:r>
              <a:rPr lang="ar-IQ" sz="2900" b="1" dirty="0" smtClean="0"/>
              <a:t>الصفحة العاشرة </a:t>
            </a:r>
            <a:r>
              <a:rPr lang="ar-IQ" sz="2900" dirty="0" smtClean="0"/>
              <a:t>-القسم: </a:t>
            </a:r>
            <a:r>
              <a:rPr lang="ar-IQ" sz="2900" dirty="0"/>
              <a:t>علوم الحياة واللغة العربية  –كلية التربية/القرنة- </a:t>
            </a:r>
            <a:r>
              <a:rPr lang="en-US" sz="2900" b="1" dirty="0" smtClean="0">
                <a:solidFill>
                  <a:srgbClr val="FF0000"/>
                </a:solidFill>
              </a:rPr>
              <a:t>University of Basrah</a:t>
            </a:r>
            <a:endParaRPr lang="ar-IQ" sz="29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383681"/>
              </p:ext>
            </p:extLst>
          </p:nvPr>
        </p:nvGraphicFramePr>
        <p:xfrm>
          <a:off x="251520" y="620688"/>
          <a:ext cx="7823015" cy="2602294"/>
        </p:xfrm>
        <a:graphic>
          <a:graphicData uri="http://schemas.openxmlformats.org/drawingml/2006/table">
            <a:tbl>
              <a:tblPr rtl="1" firstRow="1" firstCol="1" bandRow="1">
                <a:tableStyleId>{C4B1156A-380E-4F78-BDF5-A606A8083BF9}</a:tableStyleId>
              </a:tblPr>
              <a:tblGrid>
                <a:gridCol w="1473913"/>
                <a:gridCol w="1246788"/>
                <a:gridCol w="1211600"/>
                <a:gridCol w="1062049"/>
                <a:gridCol w="1467515"/>
                <a:gridCol w="1361150"/>
              </a:tblGrid>
              <a:tr h="359879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 المحتوى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>
                          <a:effectLst/>
                        </a:rPr>
                        <a:t>الاهداف المعرفية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عدد أسئلة المحتوى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399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>
                          <a:effectLst/>
                        </a:rPr>
                        <a:t>الموضوعات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عدد الساعات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الأهمية النسبية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تحليل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 smtClean="0">
                          <a:effectLst/>
                        </a:rPr>
                        <a:t>70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تطبيق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 smtClean="0">
                          <a:effectLst/>
                        </a:rPr>
                        <a:t>30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8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>
                          <a:effectLst/>
                        </a:rPr>
                        <a:t>م1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800">
                          <a:effectLst/>
                        </a:rPr>
                        <a:t>6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30%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14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598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>
                          <a:effectLst/>
                        </a:rPr>
                        <a:t>م2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800">
                          <a:effectLst/>
                        </a:rPr>
                        <a:t>14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70%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34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598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800" dirty="0">
                          <a:effectLst/>
                        </a:rPr>
                        <a:t> </a:t>
                      </a:r>
                      <a:r>
                        <a:rPr lang="ar-IQ" sz="2800" dirty="0" smtClean="0">
                          <a:effectLst/>
                        </a:rPr>
                        <a:t>المجموع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800">
                          <a:effectLst/>
                        </a:rPr>
                        <a:t>20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100%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48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61416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2530581138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0"/>
            <a:ext cx="9108504" cy="6858000"/>
          </a:xfrm>
          <a:solidFill>
            <a:srgbClr val="FFFF00"/>
          </a:solidFill>
        </p:spPr>
        <p:txBody>
          <a:bodyPr>
            <a:normAutofit fontScale="25000" lnSpcReduction="20000"/>
          </a:bodyPr>
          <a:lstStyle/>
          <a:p>
            <a:pPr algn="r"/>
            <a:endParaRPr lang="ar-IQ" dirty="0"/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4000" b="1" dirty="0">
                <a:latin typeface="Times New Roman"/>
                <a:ea typeface="Calibri"/>
                <a:cs typeface="Arial"/>
              </a:rPr>
              <a:t> </a:t>
            </a:r>
            <a:r>
              <a:rPr lang="ar-IQ" sz="2800" dirty="0">
                <a:latin typeface="Calibri"/>
                <a:ea typeface="Calibri"/>
                <a:cs typeface="Times New Roman"/>
              </a:rPr>
              <a:t> </a:t>
            </a:r>
            <a:r>
              <a:rPr lang="ar-IQ" sz="48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ا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8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لأهمية </a:t>
            </a:r>
            <a:r>
              <a:rPr lang="ar-IQ" sz="8000" dirty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النسبية للأهداف المعرفية</a:t>
            </a:r>
            <a:endParaRPr lang="en-US" sz="3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8000" b="1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عدد فقرات الأهداف المعرفية</a:t>
            </a:r>
            <a:r>
              <a:rPr lang="ar-IQ" sz="80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ar-IQ" sz="8000" dirty="0">
                <a:latin typeface="Calibri"/>
                <a:ea typeface="Calibri"/>
                <a:cs typeface="Times New Roman"/>
              </a:rPr>
              <a:t>=</a:t>
            </a:r>
            <a:r>
              <a:rPr lang="ar-IQ" sz="8000" u="sng" dirty="0">
                <a:latin typeface="Calibri"/>
                <a:ea typeface="Calibri"/>
                <a:cs typeface="Times New Roman"/>
              </a:rPr>
              <a:t> </a:t>
            </a:r>
            <a:r>
              <a:rPr lang="ar-IQ" sz="8000" b="1" u="sng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الأهمية النسبية للأهداف </a:t>
            </a:r>
            <a:r>
              <a:rPr lang="en-US" sz="8000" b="1" u="sng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x</a:t>
            </a:r>
            <a:r>
              <a:rPr lang="ar-IQ" sz="8000" b="1" u="sng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العدد الكلي للاسئلة </a:t>
            </a:r>
            <a:r>
              <a:rPr lang="ar-IQ" sz="80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</a:t>
            </a:r>
            <a:endParaRPr lang="en-US" sz="3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8000" dirty="0">
                <a:latin typeface="Calibri"/>
                <a:ea typeface="Calibri"/>
                <a:cs typeface="Times New Roman"/>
              </a:rPr>
              <a:t>                                                                       </a:t>
            </a:r>
            <a:r>
              <a:rPr lang="ar-IQ" sz="80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100</a:t>
            </a:r>
            <a:endParaRPr lang="en-US" sz="3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4800" dirty="0">
                <a:latin typeface="Calibri"/>
                <a:ea typeface="Calibri"/>
                <a:cs typeface="Times New Roman"/>
              </a:rPr>
              <a:t> </a:t>
            </a:r>
            <a:endParaRPr lang="en-US" sz="3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4800" dirty="0">
                <a:latin typeface="Calibri"/>
                <a:ea typeface="Calibri"/>
                <a:cs typeface="Times New Roman"/>
              </a:rPr>
              <a:t>  	</a:t>
            </a:r>
            <a:r>
              <a:rPr lang="ar-IQ" sz="8000" dirty="0">
                <a:latin typeface="Calibri"/>
                <a:ea typeface="Calibri"/>
                <a:cs typeface="Times New Roman"/>
              </a:rPr>
              <a:t>      </a:t>
            </a:r>
            <a:r>
              <a:rPr lang="ar-IQ" sz="9600" b="1" dirty="0">
                <a:latin typeface="Calibri"/>
                <a:ea typeface="Calibri"/>
                <a:cs typeface="Times New Roman"/>
              </a:rPr>
              <a:t>عدد </a:t>
            </a:r>
            <a:r>
              <a:rPr lang="ar-IQ" sz="96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فقرات التحليل </a:t>
            </a:r>
            <a:r>
              <a:rPr lang="ar-IQ" sz="9600" b="1" dirty="0">
                <a:latin typeface="Calibri"/>
                <a:ea typeface="Calibri"/>
                <a:cs typeface="Times New Roman"/>
              </a:rPr>
              <a:t>=  </a:t>
            </a:r>
            <a:r>
              <a:rPr lang="ar-IQ" sz="9600" b="1" u="sng" dirty="0">
                <a:latin typeface="Calibri"/>
                <a:ea typeface="Calibri"/>
                <a:cs typeface="Times New Roman"/>
              </a:rPr>
              <a:t> 70 </a:t>
            </a:r>
            <a:r>
              <a:rPr lang="en-US" sz="9600" b="1" u="sng" dirty="0">
                <a:latin typeface="Times New Roman"/>
                <a:ea typeface="Calibri"/>
                <a:cs typeface="Arial"/>
              </a:rPr>
              <a:t>x </a:t>
            </a:r>
            <a:r>
              <a:rPr lang="ar-SA" sz="9600" b="1" u="sng" dirty="0" smtClean="0">
                <a:latin typeface="Times New Roman"/>
                <a:ea typeface="Calibri"/>
                <a:cs typeface="Arial"/>
              </a:rPr>
              <a:t>48</a:t>
            </a:r>
            <a:r>
              <a:rPr lang="ar-IQ" sz="9600" b="1" u="sng" dirty="0" smtClean="0">
                <a:latin typeface="Times New Roman"/>
                <a:ea typeface="Calibri"/>
                <a:cs typeface="Arial"/>
              </a:rPr>
              <a:t> </a:t>
            </a:r>
            <a:r>
              <a:rPr lang="ar-IQ" sz="9600" b="1" dirty="0">
                <a:latin typeface="Calibri"/>
                <a:ea typeface="Calibri"/>
                <a:cs typeface="Times New Roman"/>
              </a:rPr>
              <a:t>= </a:t>
            </a:r>
            <a:r>
              <a:rPr lang="ar-SA" sz="9600" b="1" dirty="0" smtClean="0">
                <a:latin typeface="Calibri"/>
                <a:ea typeface="Calibri"/>
                <a:cs typeface="Times New Roman"/>
              </a:rPr>
              <a:t>33,6=34</a:t>
            </a:r>
            <a:r>
              <a:rPr lang="ar-IQ" sz="9600" b="1" dirty="0" smtClean="0">
                <a:latin typeface="Calibri"/>
                <a:ea typeface="Calibri"/>
                <a:cs typeface="Times New Roman"/>
              </a:rPr>
              <a:t> </a:t>
            </a:r>
            <a:endParaRPr lang="en-US" sz="4000" b="1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9600" b="1" dirty="0">
                <a:latin typeface="Calibri"/>
                <a:ea typeface="Calibri"/>
                <a:cs typeface="Times New Roman"/>
              </a:rPr>
              <a:t>                                          </a:t>
            </a:r>
            <a:r>
              <a:rPr lang="ar-IQ" sz="9600" b="1" dirty="0" smtClean="0">
                <a:latin typeface="Calibri"/>
                <a:ea typeface="Calibri"/>
                <a:cs typeface="Times New Roman"/>
              </a:rPr>
              <a:t>          100</a:t>
            </a:r>
            <a:endParaRPr lang="en-US" sz="4000" b="1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9600" b="1" dirty="0">
                <a:latin typeface="Calibri"/>
                <a:ea typeface="Calibri"/>
                <a:cs typeface="Times New Roman"/>
              </a:rPr>
              <a:t>	      عدد </a:t>
            </a:r>
            <a:r>
              <a:rPr lang="ar-IQ" sz="9600" b="1" dirty="0">
                <a:solidFill>
                  <a:srgbClr val="00B0F0"/>
                </a:solidFill>
                <a:latin typeface="Calibri"/>
                <a:ea typeface="Calibri"/>
                <a:cs typeface="Times New Roman"/>
              </a:rPr>
              <a:t>فقرات التطبيق </a:t>
            </a:r>
            <a:r>
              <a:rPr lang="ar-IQ" sz="9600" b="1" dirty="0">
                <a:latin typeface="Calibri"/>
                <a:ea typeface="Calibri"/>
                <a:cs typeface="Times New Roman"/>
              </a:rPr>
              <a:t>=</a:t>
            </a:r>
            <a:r>
              <a:rPr lang="ar-IQ" sz="9600" b="1" u="sng" dirty="0">
                <a:latin typeface="Calibri"/>
                <a:ea typeface="Calibri"/>
                <a:cs typeface="Times New Roman"/>
              </a:rPr>
              <a:t> 30 </a:t>
            </a:r>
            <a:r>
              <a:rPr lang="en-US" sz="9600" b="1" u="sng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en-US" sz="9600" b="1" u="sng" dirty="0" smtClean="0">
                <a:latin typeface="Times New Roman"/>
                <a:ea typeface="Calibri"/>
                <a:cs typeface="Arial"/>
              </a:rPr>
              <a:t>x </a:t>
            </a:r>
            <a:r>
              <a:rPr lang="ar-SA" sz="9600" b="1" u="sng" dirty="0" smtClean="0">
                <a:latin typeface="Calibri"/>
                <a:ea typeface="Calibri"/>
                <a:cs typeface="Times New Roman"/>
              </a:rPr>
              <a:t>48 </a:t>
            </a:r>
            <a:r>
              <a:rPr lang="ar-IQ" sz="9600" b="1" u="sng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ar-IQ" sz="9600" b="1" dirty="0">
                <a:latin typeface="Calibri"/>
                <a:ea typeface="Calibri"/>
                <a:cs typeface="Times New Roman"/>
              </a:rPr>
              <a:t>= </a:t>
            </a:r>
            <a:r>
              <a:rPr lang="ar-SA" sz="9600" b="1" dirty="0" smtClean="0">
                <a:latin typeface="Calibri"/>
                <a:ea typeface="Calibri"/>
                <a:cs typeface="Times New Roman"/>
              </a:rPr>
              <a:t>14,4=14</a:t>
            </a:r>
            <a:endParaRPr lang="en-US" sz="4000" b="1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9600" b="1" dirty="0">
                <a:latin typeface="Calibri"/>
                <a:ea typeface="Calibri"/>
                <a:cs typeface="Times New Roman"/>
              </a:rPr>
              <a:t>                                         </a:t>
            </a:r>
            <a:r>
              <a:rPr lang="ar-IQ" sz="9600" b="1" dirty="0" smtClean="0">
                <a:latin typeface="Calibri"/>
                <a:ea typeface="Calibri"/>
                <a:cs typeface="Times New Roman"/>
              </a:rPr>
              <a:t>            100</a:t>
            </a:r>
            <a:endParaRPr lang="en-US" sz="4000" b="1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5600" dirty="0">
                <a:latin typeface="Calibri"/>
                <a:ea typeface="Calibri"/>
                <a:cs typeface="Times New Roman"/>
              </a:rPr>
              <a:t> 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5600" dirty="0">
                <a:latin typeface="Calibri"/>
                <a:ea typeface="Calibri"/>
                <a:cs typeface="Times New Roman"/>
              </a:rPr>
              <a:t> 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3200" dirty="0">
                <a:latin typeface="Calibri"/>
                <a:ea typeface="Calibri"/>
                <a:cs typeface="Times New Roman"/>
              </a:rPr>
              <a:t> </a:t>
            </a:r>
            <a:endParaRPr lang="en-US" sz="44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ar-IQ" sz="9600" b="1" dirty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عدد فقرات الخلايا </a:t>
            </a:r>
            <a:r>
              <a:rPr lang="ar-IQ" sz="9600" b="1" dirty="0">
                <a:latin typeface="Calibri"/>
                <a:ea typeface="Calibri"/>
                <a:cs typeface="Times New Roman"/>
              </a:rPr>
              <a:t>= </a:t>
            </a:r>
            <a:r>
              <a:rPr lang="ar-IQ" sz="9600" b="1" u="sng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عدد فقرات المحتوى </a:t>
            </a:r>
            <a:r>
              <a:rPr lang="en-US" sz="9600" b="1" u="sng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x</a:t>
            </a:r>
            <a:r>
              <a:rPr lang="ar-IQ" sz="9600" b="1" u="sng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عدد فقرات الهدف</a:t>
            </a:r>
            <a:r>
              <a:rPr lang="ar-IQ" sz="96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</a:t>
            </a:r>
            <a:endParaRPr lang="en-US" sz="44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ar-IQ" sz="96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                                                    العدد الكلي للأسئلة  </a:t>
            </a:r>
            <a:endParaRPr lang="en-US" sz="44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ar-IQ" sz="5600" dirty="0">
                <a:latin typeface="Calibri"/>
                <a:ea typeface="Calibri"/>
                <a:cs typeface="Times New Roman"/>
              </a:rPr>
              <a:t> </a:t>
            </a:r>
            <a:endParaRPr lang="en-US" sz="5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ar-IQ" sz="7200" dirty="0">
                <a:latin typeface="Calibri"/>
                <a:ea typeface="Calibri"/>
                <a:cs typeface="Times New Roman"/>
              </a:rPr>
              <a:t>	</a:t>
            </a:r>
            <a:r>
              <a:rPr lang="ar-IQ" sz="11200" dirty="0">
                <a:latin typeface="Calibri"/>
                <a:ea typeface="Calibri"/>
                <a:cs typeface="Times New Roman"/>
              </a:rPr>
              <a:t>م1 =</a:t>
            </a:r>
            <a:r>
              <a:rPr lang="ar-IQ" sz="11200" u="sng" dirty="0">
                <a:latin typeface="Calibri"/>
                <a:ea typeface="Calibri"/>
                <a:cs typeface="Times New Roman"/>
              </a:rPr>
              <a:t> </a:t>
            </a:r>
            <a:r>
              <a:rPr lang="ar-IQ" sz="11200" u="sng" dirty="0" smtClean="0">
                <a:latin typeface="Calibri"/>
                <a:ea typeface="Calibri"/>
                <a:cs typeface="Times New Roman"/>
              </a:rPr>
              <a:t>1</a:t>
            </a:r>
            <a:r>
              <a:rPr lang="ar-SA" sz="11200" u="sng" dirty="0" smtClean="0">
                <a:latin typeface="Calibri"/>
                <a:ea typeface="Calibri"/>
                <a:cs typeface="Times New Roman"/>
              </a:rPr>
              <a:t>4</a:t>
            </a:r>
            <a:r>
              <a:rPr lang="en-US" sz="11200" u="sng" dirty="0" smtClean="0">
                <a:latin typeface="Times New Roman"/>
                <a:ea typeface="Calibri"/>
                <a:cs typeface="Arial"/>
              </a:rPr>
              <a:t>x</a:t>
            </a:r>
            <a:r>
              <a:rPr lang="ar-IQ" sz="11200" u="sng" dirty="0" smtClean="0">
                <a:latin typeface="Calibri"/>
                <a:ea typeface="Calibri"/>
                <a:cs typeface="Times New Roman"/>
              </a:rPr>
              <a:t>3</a:t>
            </a:r>
            <a:r>
              <a:rPr lang="ar-SA" sz="11200" u="sng" dirty="0" smtClean="0">
                <a:latin typeface="Calibri"/>
                <a:ea typeface="Calibri"/>
                <a:cs typeface="Times New Roman"/>
              </a:rPr>
              <a:t>4</a:t>
            </a:r>
            <a:r>
              <a:rPr lang="ar-IQ" sz="11200" u="sng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ar-IQ" sz="11200" dirty="0">
                <a:latin typeface="Calibri"/>
                <a:ea typeface="Calibri"/>
                <a:cs typeface="Times New Roman"/>
              </a:rPr>
              <a:t>= </a:t>
            </a:r>
            <a:r>
              <a:rPr lang="ar-SA" sz="11200" dirty="0" smtClean="0">
                <a:latin typeface="Calibri"/>
                <a:ea typeface="Calibri"/>
                <a:cs typeface="Times New Roman"/>
              </a:rPr>
              <a:t>9.9=10</a:t>
            </a:r>
            <a:r>
              <a:rPr lang="ar-IQ" sz="11200" dirty="0" smtClean="0">
                <a:latin typeface="Calibri"/>
                <a:ea typeface="Calibri"/>
                <a:cs typeface="Times New Roman"/>
              </a:rPr>
              <a:t>                       </a:t>
            </a:r>
            <a:r>
              <a:rPr lang="ar-IQ" sz="11200" dirty="0">
                <a:latin typeface="Calibri"/>
                <a:ea typeface="Calibri"/>
                <a:cs typeface="Times New Roman"/>
              </a:rPr>
              <a:t>=</a:t>
            </a:r>
            <a:r>
              <a:rPr lang="ar-IQ" sz="11200" u="sng" dirty="0">
                <a:latin typeface="Calibri"/>
                <a:ea typeface="Calibri"/>
                <a:cs typeface="Times New Roman"/>
              </a:rPr>
              <a:t> </a:t>
            </a:r>
            <a:r>
              <a:rPr lang="ar-IQ" sz="11200" u="sng" dirty="0" smtClean="0">
                <a:latin typeface="Calibri"/>
                <a:ea typeface="Calibri"/>
                <a:cs typeface="Times New Roman"/>
              </a:rPr>
              <a:t>1</a:t>
            </a:r>
            <a:r>
              <a:rPr lang="ar-SA" sz="11200" u="sng" dirty="0" smtClean="0">
                <a:latin typeface="Calibri"/>
                <a:ea typeface="Calibri"/>
                <a:cs typeface="Times New Roman"/>
              </a:rPr>
              <a:t>4</a:t>
            </a:r>
            <a:r>
              <a:rPr lang="en-US" sz="11200" u="sng" dirty="0" smtClean="0">
                <a:latin typeface="Times New Roman"/>
                <a:ea typeface="Calibri"/>
                <a:cs typeface="Arial"/>
              </a:rPr>
              <a:t>x</a:t>
            </a:r>
            <a:r>
              <a:rPr lang="ar-IQ" sz="11200" u="sng" dirty="0" smtClean="0">
                <a:latin typeface="Calibri"/>
                <a:ea typeface="Calibri"/>
                <a:cs typeface="Times New Roman"/>
              </a:rPr>
              <a:t> 1</a:t>
            </a:r>
            <a:r>
              <a:rPr lang="ar-SA" sz="11200" u="sng" dirty="0" smtClean="0">
                <a:latin typeface="Calibri"/>
                <a:ea typeface="Calibri"/>
                <a:cs typeface="Times New Roman"/>
              </a:rPr>
              <a:t>4</a:t>
            </a:r>
            <a:r>
              <a:rPr lang="ar-IQ" sz="11200" u="sng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ar-IQ" sz="11200" dirty="0">
                <a:latin typeface="Calibri"/>
                <a:ea typeface="Calibri"/>
                <a:cs typeface="Times New Roman"/>
              </a:rPr>
              <a:t>= </a:t>
            </a:r>
            <a:r>
              <a:rPr lang="ar-SA" sz="11200" dirty="0" smtClean="0">
                <a:latin typeface="Calibri"/>
                <a:ea typeface="Calibri"/>
                <a:cs typeface="Times New Roman"/>
              </a:rPr>
              <a:t>4</a:t>
            </a:r>
            <a:endParaRPr lang="en-US" sz="5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ar-IQ" sz="11200" dirty="0">
                <a:latin typeface="Calibri"/>
                <a:ea typeface="Calibri"/>
                <a:cs typeface="Times New Roman"/>
              </a:rPr>
              <a:t>                  </a:t>
            </a:r>
            <a:r>
              <a:rPr lang="ar-SA" sz="11200" dirty="0" smtClean="0">
                <a:latin typeface="Calibri"/>
                <a:ea typeface="Calibri"/>
                <a:cs typeface="Times New Roman"/>
              </a:rPr>
              <a:t>     </a:t>
            </a:r>
            <a:r>
              <a:rPr lang="ar-IQ" sz="11200" dirty="0" smtClean="0">
                <a:latin typeface="Calibri"/>
                <a:ea typeface="Calibri"/>
                <a:cs typeface="Times New Roman"/>
              </a:rPr>
              <a:t>  </a:t>
            </a:r>
            <a:r>
              <a:rPr lang="ar-SA" sz="11200" dirty="0" smtClean="0">
                <a:latin typeface="Calibri"/>
                <a:ea typeface="Calibri"/>
                <a:cs typeface="Times New Roman"/>
              </a:rPr>
              <a:t>48</a:t>
            </a:r>
            <a:r>
              <a:rPr lang="ar-IQ" sz="11200" dirty="0" smtClean="0">
                <a:latin typeface="Calibri"/>
                <a:ea typeface="Calibri"/>
                <a:cs typeface="Times New Roman"/>
              </a:rPr>
              <a:t>                                        </a:t>
            </a:r>
            <a:r>
              <a:rPr lang="ar-SA" sz="11200" dirty="0" smtClean="0">
                <a:latin typeface="Calibri"/>
                <a:ea typeface="Calibri"/>
                <a:cs typeface="Times New Roman"/>
              </a:rPr>
              <a:t>48</a:t>
            </a:r>
            <a:endParaRPr lang="en-US" sz="5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ar-IQ" sz="11200" dirty="0">
                <a:latin typeface="Calibri"/>
                <a:ea typeface="Calibri"/>
                <a:cs typeface="Times New Roman"/>
              </a:rPr>
              <a:t>	م2 = </a:t>
            </a:r>
            <a:r>
              <a:rPr lang="ar-IQ" sz="11200" u="sng" dirty="0" smtClean="0">
                <a:latin typeface="Calibri"/>
                <a:ea typeface="Calibri"/>
                <a:cs typeface="Times New Roman"/>
              </a:rPr>
              <a:t>3</a:t>
            </a:r>
            <a:r>
              <a:rPr lang="ar-SA" sz="11200" u="sng" dirty="0" smtClean="0">
                <a:latin typeface="Calibri"/>
                <a:ea typeface="Calibri"/>
                <a:cs typeface="Times New Roman"/>
              </a:rPr>
              <a:t>4</a:t>
            </a:r>
            <a:r>
              <a:rPr lang="ar-IQ" sz="11200" u="sng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en-US" sz="11200" u="sng" dirty="0">
                <a:latin typeface="Times New Roman"/>
                <a:ea typeface="Calibri"/>
                <a:cs typeface="Arial"/>
              </a:rPr>
              <a:t>x</a:t>
            </a:r>
            <a:r>
              <a:rPr lang="ar-IQ" sz="11200" u="sng" dirty="0" smtClean="0">
                <a:latin typeface="Calibri"/>
                <a:ea typeface="Calibri"/>
                <a:cs typeface="Times New Roman"/>
              </a:rPr>
              <a:t>3</a:t>
            </a:r>
            <a:r>
              <a:rPr lang="ar-SA" sz="11200" u="sng" dirty="0" smtClean="0">
                <a:latin typeface="Calibri"/>
                <a:ea typeface="Calibri"/>
                <a:cs typeface="Times New Roman"/>
              </a:rPr>
              <a:t>4</a:t>
            </a:r>
            <a:r>
              <a:rPr lang="ar-IQ" sz="11200" u="sng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ar-IQ" sz="112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ar-IQ" sz="11200" dirty="0">
                <a:latin typeface="Calibri"/>
                <a:ea typeface="Calibri"/>
                <a:cs typeface="Times New Roman"/>
              </a:rPr>
              <a:t>= </a:t>
            </a:r>
            <a:r>
              <a:rPr lang="ar-SA" sz="11200" dirty="0" smtClean="0">
                <a:latin typeface="Calibri"/>
                <a:ea typeface="Calibri"/>
                <a:cs typeface="Times New Roman"/>
              </a:rPr>
              <a:t>24</a:t>
            </a:r>
            <a:r>
              <a:rPr lang="ar-IQ" sz="11200" dirty="0" smtClean="0">
                <a:latin typeface="Calibri"/>
                <a:ea typeface="Calibri"/>
                <a:cs typeface="Times New Roman"/>
              </a:rPr>
              <a:t>                   </a:t>
            </a:r>
            <a:r>
              <a:rPr lang="ar-IQ" sz="11200" dirty="0">
                <a:latin typeface="Calibri"/>
                <a:ea typeface="Calibri"/>
                <a:cs typeface="Times New Roman"/>
              </a:rPr>
              <a:t>=</a:t>
            </a:r>
            <a:r>
              <a:rPr lang="ar-IQ" sz="11200" u="sng" dirty="0">
                <a:latin typeface="Calibri"/>
                <a:ea typeface="Calibri"/>
                <a:cs typeface="Times New Roman"/>
              </a:rPr>
              <a:t> </a:t>
            </a:r>
            <a:r>
              <a:rPr lang="ar-IQ" sz="11200" u="sng" dirty="0" smtClean="0">
                <a:latin typeface="Calibri"/>
                <a:ea typeface="Calibri"/>
                <a:cs typeface="Times New Roman"/>
              </a:rPr>
              <a:t>3</a:t>
            </a:r>
            <a:r>
              <a:rPr lang="ar-SA" sz="11200" u="sng" dirty="0" smtClean="0">
                <a:latin typeface="Calibri"/>
                <a:ea typeface="Calibri"/>
                <a:cs typeface="Times New Roman"/>
              </a:rPr>
              <a:t>4</a:t>
            </a:r>
            <a:r>
              <a:rPr lang="en-US" sz="11200" u="sng" dirty="0" smtClean="0">
                <a:latin typeface="Times New Roman"/>
                <a:ea typeface="Calibri"/>
                <a:cs typeface="Arial"/>
              </a:rPr>
              <a:t>x</a:t>
            </a:r>
            <a:r>
              <a:rPr lang="ar-IQ" sz="11200" u="sng" dirty="0" smtClean="0">
                <a:latin typeface="Calibri"/>
                <a:ea typeface="Calibri"/>
                <a:cs typeface="Times New Roman"/>
              </a:rPr>
              <a:t>1</a:t>
            </a:r>
            <a:r>
              <a:rPr lang="ar-SA" sz="11200" u="sng" dirty="0" smtClean="0">
                <a:latin typeface="Calibri"/>
                <a:ea typeface="Calibri"/>
                <a:cs typeface="Times New Roman"/>
              </a:rPr>
              <a:t>4</a:t>
            </a:r>
            <a:r>
              <a:rPr lang="ar-IQ" sz="11200" u="sng" dirty="0" smtClean="0">
                <a:latin typeface="Calibri"/>
                <a:ea typeface="Calibri"/>
                <a:cs typeface="Times New Roman"/>
              </a:rPr>
              <a:t>  </a:t>
            </a:r>
            <a:r>
              <a:rPr lang="ar-IQ" sz="11200" dirty="0">
                <a:latin typeface="Calibri"/>
                <a:ea typeface="Calibri"/>
                <a:cs typeface="Times New Roman"/>
              </a:rPr>
              <a:t>= </a:t>
            </a:r>
            <a:r>
              <a:rPr lang="ar-SA" sz="11200" dirty="0" smtClean="0">
                <a:latin typeface="Calibri"/>
                <a:ea typeface="Calibri"/>
                <a:cs typeface="Times New Roman"/>
              </a:rPr>
              <a:t>9.9=10</a:t>
            </a:r>
            <a:endParaRPr lang="en-US" sz="5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ar-IQ" sz="11200" dirty="0">
                <a:latin typeface="Calibri"/>
                <a:ea typeface="Calibri"/>
                <a:cs typeface="Times New Roman"/>
              </a:rPr>
              <a:t>               </a:t>
            </a:r>
            <a:r>
              <a:rPr lang="ar-SA" sz="11200" dirty="0" smtClean="0">
                <a:latin typeface="Calibri"/>
                <a:ea typeface="Calibri"/>
                <a:cs typeface="Times New Roman"/>
              </a:rPr>
              <a:t>        </a:t>
            </a:r>
            <a:r>
              <a:rPr lang="ar-IQ" sz="112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ar-SA" sz="11200" dirty="0" smtClean="0">
                <a:latin typeface="Calibri"/>
                <a:ea typeface="Calibri"/>
                <a:cs typeface="Times New Roman"/>
              </a:rPr>
              <a:t>48</a:t>
            </a:r>
            <a:r>
              <a:rPr lang="ar-IQ" sz="11200" dirty="0" smtClean="0">
                <a:latin typeface="Calibri"/>
                <a:ea typeface="Calibri"/>
                <a:cs typeface="Times New Roman"/>
              </a:rPr>
              <a:t>                                      </a:t>
            </a:r>
            <a:r>
              <a:rPr lang="ar-SA" sz="11200" dirty="0" smtClean="0">
                <a:latin typeface="Calibri"/>
                <a:ea typeface="Calibri"/>
                <a:cs typeface="Times New Roman"/>
              </a:rPr>
              <a:t>48</a:t>
            </a:r>
            <a:r>
              <a:rPr lang="ar-IQ" sz="11200" dirty="0" smtClean="0">
                <a:latin typeface="Calibri"/>
                <a:ea typeface="Calibri"/>
                <a:cs typeface="Times New Roman"/>
              </a:rPr>
              <a:t>       </a:t>
            </a:r>
            <a:endParaRPr lang="en-US" sz="5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200000"/>
              </a:lnSpc>
              <a:spcBef>
                <a:spcPts val="0"/>
              </a:spcBef>
            </a:pPr>
            <a:endParaRPr lang="en-US" sz="40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200000"/>
              </a:lnSpc>
              <a:spcBef>
                <a:spcPts val="0"/>
              </a:spcBef>
            </a:pPr>
            <a:r>
              <a:rPr lang="ar-IQ" sz="3600" dirty="0">
                <a:latin typeface="Calibri"/>
                <a:ea typeface="Calibri"/>
                <a:cs typeface="Simplified Arabic"/>
              </a:rPr>
              <a:t> </a:t>
            </a:r>
            <a:endParaRPr lang="en-US" sz="2800" dirty="0">
              <a:latin typeface="Calibri"/>
              <a:ea typeface="Calibri"/>
              <a:cs typeface="Arial"/>
            </a:endParaRPr>
          </a:p>
          <a:p>
            <a:r>
              <a:rPr lang="ar-SA" sz="4000" dirty="0" smtClean="0">
                <a:latin typeface="Times New Roman"/>
                <a:ea typeface="Times New Roman"/>
                <a:cs typeface="Simplified Arabic"/>
              </a:rPr>
              <a:t> </a:t>
            </a:r>
            <a:endParaRPr lang="ar-IQ" sz="2800" dirty="0">
              <a:latin typeface="Calibri"/>
              <a:ea typeface="Calibri"/>
              <a:cs typeface="Arial"/>
            </a:endParaRPr>
          </a:p>
          <a:p>
            <a:pPr algn="r"/>
            <a:r>
              <a:rPr lang="en-US" dirty="0" smtClean="0"/>
              <a:t>-------------------------------------------------------------------------------------------------------------------------------------------------------------------------------------------------------------------</a:t>
            </a:r>
            <a:endParaRPr lang="ar-IQ" dirty="0" smtClean="0"/>
          </a:p>
          <a:p>
            <a:pPr algn="r"/>
            <a:r>
              <a:rPr lang="ar-IQ" sz="7200" b="1" dirty="0" smtClean="0"/>
              <a:t>الصفحة الحادية عشر </a:t>
            </a:r>
            <a:r>
              <a:rPr lang="ar-IQ" sz="7200" dirty="0" smtClean="0"/>
              <a:t>-القسم: </a:t>
            </a:r>
            <a:r>
              <a:rPr lang="ar-IQ" sz="7200" dirty="0"/>
              <a:t>علوم الحياة واللغة العربية  –كلية التربية/القرنة- </a:t>
            </a:r>
            <a:r>
              <a:rPr lang="en-US" sz="7200" b="1" dirty="0" smtClean="0">
                <a:solidFill>
                  <a:srgbClr val="FF0000"/>
                </a:solidFill>
              </a:rPr>
              <a:t>University of Basrah</a:t>
            </a:r>
            <a:endParaRPr lang="ar-IQ" sz="72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123661"/>
              </p:ext>
            </p:extLst>
          </p:nvPr>
        </p:nvGraphicFramePr>
        <p:xfrm>
          <a:off x="395536" y="476672"/>
          <a:ext cx="7823015" cy="2602294"/>
        </p:xfrm>
        <a:graphic>
          <a:graphicData uri="http://schemas.openxmlformats.org/drawingml/2006/table">
            <a:tbl>
              <a:tblPr rtl="1" firstRow="1" firstCol="1" bandRow="1">
                <a:tableStyleId>{C4B1156A-380E-4F78-BDF5-A606A8083BF9}</a:tableStyleId>
              </a:tblPr>
              <a:tblGrid>
                <a:gridCol w="1473913"/>
                <a:gridCol w="1246788"/>
                <a:gridCol w="1211600"/>
                <a:gridCol w="1062049"/>
                <a:gridCol w="1467515"/>
                <a:gridCol w="1361150"/>
              </a:tblGrid>
              <a:tr h="359879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 المحتوى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>
                          <a:effectLst/>
                        </a:rPr>
                        <a:t>الاهداف المعرفية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عدد أسئلة المحتوى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399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>
                          <a:effectLst/>
                        </a:rPr>
                        <a:t>الموضوعات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عدد الساعات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الأهمية النسبية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تحليل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 smtClean="0">
                          <a:effectLst/>
                        </a:rPr>
                        <a:t>70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تطبيق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 smtClean="0">
                          <a:effectLst/>
                        </a:rPr>
                        <a:t>30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8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>
                          <a:effectLst/>
                        </a:rPr>
                        <a:t>م1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800">
                          <a:effectLst/>
                        </a:rPr>
                        <a:t>6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30%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14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598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>
                          <a:effectLst/>
                        </a:rPr>
                        <a:t>م2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800">
                          <a:effectLst/>
                        </a:rPr>
                        <a:t>14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70%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24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34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598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800" dirty="0">
                          <a:effectLst/>
                        </a:rPr>
                        <a:t> </a:t>
                      </a:r>
                      <a:r>
                        <a:rPr lang="ar-IQ" sz="2800" dirty="0" smtClean="0">
                          <a:effectLst/>
                        </a:rPr>
                        <a:t>المجموع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800">
                          <a:effectLst/>
                        </a:rPr>
                        <a:t>20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100%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34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14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48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897271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رسم تخطيطي 6"/>
          <p:cNvGraphicFramePr/>
          <p:nvPr>
            <p:extLst>
              <p:ext uri="{D42A27DB-BD31-4B8C-83A1-F6EECF244321}">
                <p14:modId xmlns:p14="http://schemas.microsoft.com/office/powerpoint/2010/main" val="2307858490"/>
              </p:ext>
            </p:extLst>
          </p:nvPr>
        </p:nvGraphicFramePr>
        <p:xfrm>
          <a:off x="1432560" y="359898"/>
          <a:ext cx="7406640" cy="1124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3581804576"/>
              </p:ext>
            </p:extLst>
          </p:nvPr>
        </p:nvGraphicFramePr>
        <p:xfrm>
          <a:off x="1115616" y="2132856"/>
          <a:ext cx="7848872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4701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576315100"/>
              </p:ext>
            </p:extLst>
          </p:nvPr>
        </p:nvGraphicFramePr>
        <p:xfrm>
          <a:off x="107504" y="359898"/>
          <a:ext cx="8731696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1052736"/>
            <a:ext cx="9108504" cy="5688632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2800" dirty="0" smtClean="0">
                <a:ea typeface="Calibri"/>
                <a:cs typeface="Simplified Arabic"/>
              </a:rPr>
              <a:t> </a:t>
            </a:r>
            <a:endParaRPr lang="ar-IQ" dirty="0" smtClean="0"/>
          </a:p>
          <a:p>
            <a:pPr marL="231775" indent="-231775" algn="justLow">
              <a:lnSpc>
                <a:spcPct val="115000"/>
              </a:lnSpc>
              <a:spcBef>
                <a:spcPts val="0"/>
              </a:spcBef>
            </a:pPr>
            <a:r>
              <a:rPr lang="ar-SA" sz="2800" b="1" dirty="0">
                <a:latin typeface="Times New Roman"/>
                <a:ea typeface="Times New Roman"/>
                <a:cs typeface="Simplified Arabic"/>
              </a:rPr>
              <a:t>1- تحديد الهدف من الاختبار</a:t>
            </a:r>
            <a:r>
              <a:rPr lang="ar-SA" sz="2800" b="1" dirty="0" smtClean="0">
                <a:latin typeface="Times New Roman"/>
                <a:ea typeface="Times New Roman"/>
                <a:cs typeface="Simplified Arabic"/>
              </a:rPr>
              <a:t>:</a:t>
            </a:r>
            <a:endParaRPr lang="ar-IQ" dirty="0"/>
          </a:p>
          <a:p>
            <a:pPr algn="r"/>
            <a:r>
              <a:rPr lang="ar-SA" sz="2800" b="1" dirty="0">
                <a:latin typeface="Times New Roman"/>
                <a:ea typeface="Times New Roman"/>
                <a:cs typeface="Simplified Arabic"/>
              </a:rPr>
              <a:t>2- تحديد وتحليل </a:t>
            </a:r>
            <a:r>
              <a:rPr lang="ar-SA" sz="2800" b="1" dirty="0" smtClean="0">
                <a:latin typeface="Times New Roman"/>
                <a:ea typeface="Times New Roman"/>
                <a:cs typeface="Simplified Arabic"/>
              </a:rPr>
              <a:t>المحتوى</a:t>
            </a:r>
            <a:endParaRPr lang="ar-IQ" sz="2800" b="1" dirty="0" smtClean="0">
              <a:latin typeface="Times New Roman"/>
              <a:ea typeface="Times New Roman"/>
              <a:cs typeface="Simplified Arabic"/>
            </a:endParaRPr>
          </a:p>
          <a:p>
            <a:pPr marL="0" algn="justLow">
              <a:lnSpc>
                <a:spcPct val="115000"/>
              </a:lnSpc>
              <a:spcBef>
                <a:spcPts val="0"/>
              </a:spcBef>
            </a:pPr>
            <a:r>
              <a:rPr lang="ar-SA" sz="2800" b="1" dirty="0">
                <a:latin typeface="Times New Roman"/>
                <a:ea typeface="Times New Roman"/>
                <a:cs typeface="Simplified Arabic"/>
              </a:rPr>
              <a:t>3- تحديد وصياغة الأهداف التعليمية لموضوعات الاختبار: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r"/>
            <a:endParaRPr lang="ar-IQ" dirty="0" smtClean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r>
              <a:rPr lang="en-US" dirty="0" smtClean="0"/>
              <a:t>---------------------------------------------------------------------------------</a:t>
            </a:r>
            <a:endParaRPr lang="ar-IQ" dirty="0" smtClean="0"/>
          </a:p>
          <a:p>
            <a:pPr algn="r"/>
            <a:r>
              <a:rPr lang="ar-IQ" sz="2000" b="1" dirty="0" smtClean="0"/>
              <a:t>الصفحة الاولى </a:t>
            </a:r>
            <a:r>
              <a:rPr lang="ar-IQ" sz="2000" dirty="0" smtClean="0"/>
              <a:t>-القسم: علوم الحياة واللغة العربية  –كلية التربية/القرنة- </a:t>
            </a:r>
            <a:r>
              <a:rPr lang="en-US" sz="2000" b="1" dirty="0" smtClean="0">
                <a:solidFill>
                  <a:srgbClr val="FF0000"/>
                </a:solidFill>
              </a:rPr>
              <a:t>University of Basrah</a:t>
            </a:r>
            <a:endParaRPr lang="ar-IQ" sz="2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0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2350676354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1052736"/>
            <a:ext cx="9108504" cy="5805264"/>
          </a:xfrm>
          <a:solidFill>
            <a:srgbClr val="FFFF00"/>
          </a:solidFill>
        </p:spPr>
        <p:txBody>
          <a:bodyPr>
            <a:normAutofit fontScale="25000" lnSpcReduction="20000"/>
          </a:bodyPr>
          <a:lstStyle/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ar-IQ" sz="11200" dirty="0" smtClean="0">
                <a:ea typeface="Calibri"/>
                <a:cs typeface="Simplified Arabic"/>
              </a:rPr>
              <a:t>ارسم </a:t>
            </a:r>
            <a:r>
              <a:rPr lang="ar-IQ" sz="11200" dirty="0">
                <a:ea typeface="Calibri"/>
                <a:cs typeface="Simplified Arabic"/>
              </a:rPr>
              <a:t>المخطط (الجدول)</a:t>
            </a:r>
            <a:endParaRPr lang="en-US" sz="7200" dirty="0"/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ar-IQ" sz="11200" dirty="0">
                <a:ea typeface="Calibri"/>
                <a:cs typeface="Simplified Arabic"/>
              </a:rPr>
              <a:t>نستخرج </a:t>
            </a:r>
            <a:r>
              <a:rPr lang="ar-IQ" sz="11200" b="1" dirty="0">
                <a:solidFill>
                  <a:srgbClr val="00B0F0"/>
                </a:solidFill>
                <a:ea typeface="Calibri"/>
                <a:cs typeface="Simplified Arabic"/>
              </a:rPr>
              <a:t>الأهمية النسبية</a:t>
            </a:r>
            <a:r>
              <a:rPr lang="ar-IQ" sz="11200" dirty="0">
                <a:solidFill>
                  <a:srgbClr val="00B0F0"/>
                </a:solidFill>
                <a:ea typeface="Calibri"/>
                <a:cs typeface="Simplified Arabic"/>
              </a:rPr>
              <a:t> </a:t>
            </a:r>
            <a:r>
              <a:rPr lang="ar-IQ" sz="11200" dirty="0">
                <a:ea typeface="Calibri"/>
                <a:cs typeface="Simplified Arabic"/>
              </a:rPr>
              <a:t>للمحتوى</a:t>
            </a:r>
            <a:r>
              <a:rPr lang="ar-IQ" sz="11200" dirty="0" smtClean="0">
                <a:ea typeface="Calibri"/>
                <a:cs typeface="Simplified Arabic"/>
              </a:rPr>
              <a:t>:</a:t>
            </a:r>
            <a:endParaRPr lang="en-US" sz="7200" dirty="0"/>
          </a:p>
          <a:p>
            <a:pPr algn="just">
              <a:lnSpc>
                <a:spcPct val="107000"/>
              </a:lnSpc>
            </a:pPr>
            <a:r>
              <a:rPr lang="ar-IQ" sz="9600" b="1" dirty="0">
                <a:solidFill>
                  <a:srgbClr val="FF0000"/>
                </a:solidFill>
                <a:ea typeface="Calibri"/>
                <a:cs typeface="Simplified Arabic"/>
              </a:rPr>
              <a:t>الأهمية النسبية للمحتوى</a:t>
            </a:r>
            <a:r>
              <a:rPr lang="ar-IQ" sz="9600" dirty="0">
                <a:solidFill>
                  <a:srgbClr val="FF0000"/>
                </a:solidFill>
                <a:ea typeface="Calibri"/>
                <a:cs typeface="Simplified Arabic"/>
              </a:rPr>
              <a:t> </a:t>
            </a:r>
            <a:r>
              <a:rPr lang="ar-IQ" sz="9600" b="1" dirty="0">
                <a:solidFill>
                  <a:srgbClr val="7030A0"/>
                </a:solidFill>
                <a:ea typeface="Calibri"/>
                <a:cs typeface="Simplified Arabic"/>
              </a:rPr>
              <a:t>=   </a:t>
            </a:r>
            <a:r>
              <a:rPr lang="ar-IQ" sz="8000" b="1" dirty="0">
                <a:solidFill>
                  <a:srgbClr val="7030A0"/>
                </a:solidFill>
                <a:ea typeface="Calibri"/>
                <a:cs typeface="Simplified Arabic"/>
              </a:rPr>
              <a:t>عدد </a:t>
            </a:r>
            <a:r>
              <a:rPr lang="ar-SA" sz="8000" b="1" dirty="0" smtClean="0">
                <a:solidFill>
                  <a:srgbClr val="7030A0"/>
                </a:solidFill>
                <a:ea typeface="Calibri"/>
                <a:cs typeface="Simplified Arabic"/>
              </a:rPr>
              <a:t>ال</a:t>
            </a:r>
            <a:r>
              <a:rPr lang="ar-IQ" sz="8000" b="1" dirty="0" smtClean="0">
                <a:solidFill>
                  <a:srgbClr val="7030A0"/>
                </a:solidFill>
                <a:ea typeface="Calibri"/>
                <a:cs typeface="Simplified Arabic"/>
              </a:rPr>
              <a:t>ساعات </a:t>
            </a:r>
            <a:r>
              <a:rPr lang="ar-IQ" sz="8000" b="1" dirty="0">
                <a:solidFill>
                  <a:srgbClr val="7030A0"/>
                </a:solidFill>
                <a:ea typeface="Calibri"/>
                <a:cs typeface="Simplified Arabic"/>
              </a:rPr>
              <a:t>المخصصة لكل فصل </a:t>
            </a:r>
            <a:r>
              <a:rPr lang="ar-IQ" sz="8000" b="1" dirty="0" smtClean="0">
                <a:solidFill>
                  <a:srgbClr val="7030A0"/>
                </a:solidFill>
                <a:ea typeface="Calibri"/>
                <a:cs typeface="Simplified Arabic"/>
              </a:rPr>
              <a:t>  </a:t>
            </a:r>
            <a:endParaRPr lang="ar-SA" sz="8000" b="1" dirty="0" smtClean="0">
              <a:solidFill>
                <a:srgbClr val="7030A0"/>
              </a:solidFill>
              <a:ea typeface="Calibri"/>
              <a:cs typeface="Simplified Arabic"/>
            </a:endParaRPr>
          </a:p>
          <a:p>
            <a:pPr algn="just">
              <a:lnSpc>
                <a:spcPct val="107000"/>
              </a:lnSpc>
            </a:pPr>
            <a:r>
              <a:rPr lang="ar-SA" sz="7200" dirty="0" smtClean="0"/>
              <a:t>                         </a:t>
            </a:r>
            <a:r>
              <a:rPr lang="en-US" sz="7200" dirty="0" smtClean="0"/>
              <a:t>------------------------------------------ </a:t>
            </a:r>
            <a:r>
              <a:rPr lang="ar-SA" sz="7200" dirty="0" smtClean="0"/>
              <a:t> </a:t>
            </a:r>
            <a:r>
              <a:rPr lang="en-US" sz="12800" dirty="0" smtClean="0"/>
              <a:t>x</a:t>
            </a:r>
            <a:r>
              <a:rPr lang="ar-SA" sz="12800" dirty="0" smtClean="0"/>
              <a:t> 100</a:t>
            </a:r>
            <a:endParaRPr lang="en-US" sz="12800" dirty="0" smtClean="0"/>
          </a:p>
          <a:p>
            <a:pPr algn="just">
              <a:lnSpc>
                <a:spcPct val="107000"/>
              </a:lnSpc>
            </a:pPr>
            <a:r>
              <a:rPr lang="ar-IQ" sz="9600" b="1" dirty="0" smtClean="0">
                <a:solidFill>
                  <a:srgbClr val="00B0F0"/>
                </a:solidFill>
                <a:ea typeface="Calibri"/>
                <a:cs typeface="Simplified Arabic"/>
              </a:rPr>
              <a:t>                                 </a:t>
            </a:r>
            <a:r>
              <a:rPr lang="ar-IQ" sz="9600" b="1" dirty="0">
                <a:solidFill>
                  <a:srgbClr val="00B0F0"/>
                </a:solidFill>
                <a:ea typeface="Calibri"/>
                <a:cs typeface="Simplified Arabic"/>
              </a:rPr>
              <a:t>العدد الكلي للساعات</a:t>
            </a:r>
            <a:endParaRPr lang="en-US" sz="7200" dirty="0"/>
          </a:p>
          <a:p>
            <a:pPr algn="just">
              <a:lnSpc>
                <a:spcPct val="107000"/>
              </a:lnSpc>
            </a:pPr>
            <a:r>
              <a:rPr lang="ar-IQ" sz="7200" dirty="0">
                <a:ea typeface="Calibri"/>
                <a:cs typeface="Simplified Arabic"/>
              </a:rPr>
              <a:t> </a:t>
            </a:r>
            <a:endParaRPr lang="en-US" sz="7200" dirty="0"/>
          </a:p>
          <a:p>
            <a:pPr marL="0" lvl="0" algn="just">
              <a:lnSpc>
                <a:spcPct val="107000"/>
              </a:lnSpc>
              <a:spcBef>
                <a:spcPts val="0"/>
              </a:spcBef>
            </a:pPr>
            <a:r>
              <a:rPr lang="ar-SA" sz="11200" dirty="0" smtClean="0">
                <a:latin typeface="Times New Roman"/>
                <a:ea typeface="Calibri"/>
                <a:cs typeface="Simplified Arabic"/>
              </a:rPr>
              <a:t>3- </a:t>
            </a:r>
            <a:r>
              <a:rPr lang="ar-IQ" sz="11200" dirty="0" smtClean="0">
                <a:latin typeface="Times New Roman"/>
                <a:ea typeface="Calibri"/>
                <a:cs typeface="Simplified Arabic"/>
              </a:rPr>
              <a:t>نستخرج </a:t>
            </a:r>
            <a:r>
              <a:rPr lang="ar-IQ" sz="11200" b="1" dirty="0">
                <a:solidFill>
                  <a:srgbClr val="00B050"/>
                </a:solidFill>
                <a:latin typeface="Times New Roman"/>
                <a:ea typeface="Calibri"/>
                <a:cs typeface="Simplified Arabic"/>
              </a:rPr>
              <a:t>الأهمية النسبية للأهداف</a:t>
            </a:r>
            <a:r>
              <a:rPr lang="ar-IQ" sz="11200" dirty="0">
                <a:solidFill>
                  <a:srgbClr val="00B050"/>
                </a:solidFill>
                <a:latin typeface="Times New Roman"/>
                <a:ea typeface="Calibri"/>
                <a:cs typeface="Simplified Arabic"/>
              </a:rPr>
              <a:t> </a:t>
            </a:r>
            <a:r>
              <a:rPr lang="ar-IQ" sz="11200" dirty="0">
                <a:latin typeface="Times New Roman"/>
                <a:ea typeface="Calibri"/>
                <a:cs typeface="Simplified Arabic"/>
              </a:rPr>
              <a:t>عن طريق</a:t>
            </a:r>
            <a:endParaRPr lang="en-US" sz="6400" dirty="0">
              <a:latin typeface="Times New Roman"/>
              <a:ea typeface="Calibri"/>
              <a:cs typeface="Arial"/>
            </a:endParaRPr>
          </a:p>
          <a:p>
            <a:pPr marL="914400" algn="just">
              <a:lnSpc>
                <a:spcPct val="107000"/>
              </a:lnSpc>
              <a:spcBef>
                <a:spcPts val="0"/>
              </a:spcBef>
            </a:pPr>
            <a:r>
              <a:rPr lang="ar-IQ" sz="7200" dirty="0">
                <a:latin typeface="Times New Roman"/>
                <a:ea typeface="Calibri"/>
                <a:cs typeface="Simplified Arabic"/>
              </a:rPr>
              <a:t> </a:t>
            </a:r>
            <a:endParaRPr lang="en-US" sz="6400" dirty="0">
              <a:latin typeface="Times New Roman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11200" b="1" dirty="0">
                <a:solidFill>
                  <a:srgbClr val="00B0F0"/>
                </a:solidFill>
                <a:latin typeface="Calibri"/>
                <a:ea typeface="Calibri"/>
                <a:cs typeface="Simplified Arabic"/>
              </a:rPr>
              <a:t>الوزن النسبي للأهداف</a:t>
            </a:r>
            <a:r>
              <a:rPr lang="ar-IQ" sz="11200" dirty="0">
                <a:solidFill>
                  <a:srgbClr val="00B0F0"/>
                </a:solidFill>
                <a:latin typeface="Calibri"/>
                <a:ea typeface="Calibri"/>
                <a:cs typeface="Simplified Arabic"/>
              </a:rPr>
              <a:t> </a:t>
            </a:r>
            <a:r>
              <a:rPr lang="ar-IQ" sz="11200" dirty="0">
                <a:latin typeface="Calibri"/>
                <a:ea typeface="Calibri"/>
                <a:cs typeface="Simplified Arabic"/>
              </a:rPr>
              <a:t>=   </a:t>
            </a:r>
            <a:r>
              <a:rPr lang="ar-IQ" sz="11200" b="1" u="sng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وزن كل هدف</a:t>
            </a:r>
            <a:r>
              <a:rPr lang="ar-IQ" sz="11200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  </a:t>
            </a:r>
            <a:r>
              <a:rPr lang="en-US" sz="11200" dirty="0">
                <a:latin typeface="Simplified Arabic"/>
                <a:ea typeface="Calibri"/>
                <a:cs typeface="Arial"/>
              </a:rPr>
              <a:t>x      </a:t>
            </a:r>
            <a:r>
              <a:rPr lang="ar-IQ" sz="11200" dirty="0">
                <a:latin typeface="Calibri"/>
                <a:ea typeface="Calibri"/>
                <a:cs typeface="Simplified Arabic"/>
              </a:rPr>
              <a:t> 100</a:t>
            </a:r>
            <a:endParaRPr lang="en-US" sz="5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11200" dirty="0">
                <a:latin typeface="Calibri"/>
                <a:ea typeface="Calibri"/>
                <a:cs typeface="Simplified Arabic"/>
              </a:rPr>
              <a:t>	</a:t>
            </a:r>
            <a:r>
              <a:rPr lang="ar-SA" sz="11200" dirty="0">
                <a:latin typeface="Calibri"/>
                <a:ea typeface="Calibri"/>
                <a:cs typeface="Simplified Arabic"/>
              </a:rPr>
              <a:t> </a:t>
            </a:r>
            <a:r>
              <a:rPr lang="ar-SA" sz="11200" dirty="0" smtClean="0">
                <a:latin typeface="Calibri"/>
                <a:ea typeface="Calibri"/>
                <a:cs typeface="Simplified Arabic"/>
              </a:rPr>
              <a:t>                 </a:t>
            </a:r>
            <a:r>
              <a:rPr lang="ar-IQ" sz="11200" b="1" dirty="0" smtClean="0">
                <a:latin typeface="Calibri"/>
                <a:ea typeface="Calibri"/>
                <a:cs typeface="Simplified Arabic"/>
              </a:rPr>
              <a:t>الوزن </a:t>
            </a:r>
            <a:r>
              <a:rPr lang="ar-IQ" sz="11200" b="1" dirty="0">
                <a:latin typeface="Calibri"/>
                <a:ea typeface="Calibri"/>
                <a:cs typeface="Simplified Arabic"/>
              </a:rPr>
              <a:t>الكلي للأهداف </a:t>
            </a:r>
            <a:endParaRPr lang="en-US" sz="5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7200" dirty="0">
                <a:latin typeface="Calibri"/>
                <a:ea typeface="Calibri"/>
                <a:cs typeface="Simplified Arabic"/>
              </a:rPr>
              <a:t> </a:t>
            </a:r>
            <a:endParaRPr lang="en-US" sz="5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7200" dirty="0">
                <a:latin typeface="Calibri"/>
                <a:ea typeface="Calibri"/>
                <a:cs typeface="Simplified Arabic"/>
              </a:rPr>
              <a:t> </a:t>
            </a:r>
            <a:r>
              <a:rPr lang="ar-IQ" sz="11200" dirty="0">
                <a:latin typeface="Calibri"/>
                <a:ea typeface="Calibri"/>
                <a:cs typeface="Simplified Arabic"/>
              </a:rPr>
              <a:t>4. نستخرج </a:t>
            </a:r>
            <a:r>
              <a:rPr lang="ar-IQ" sz="11200" b="1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عدد الفقرات الخاصة بالمحتوى</a:t>
            </a:r>
            <a:r>
              <a:rPr lang="ar-IQ" sz="11200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 </a:t>
            </a:r>
            <a:r>
              <a:rPr lang="ar-IQ" sz="11200" dirty="0">
                <a:latin typeface="Calibri"/>
                <a:ea typeface="Calibri"/>
                <a:cs typeface="Simplified Arabic"/>
              </a:rPr>
              <a:t>عن طريق: </a:t>
            </a:r>
            <a:endParaRPr lang="en-US" sz="5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7200" dirty="0">
                <a:latin typeface="Calibri"/>
                <a:ea typeface="Calibri"/>
                <a:cs typeface="Simplified Arabic"/>
              </a:rPr>
              <a:t> </a:t>
            </a:r>
            <a:r>
              <a:rPr lang="ar-IQ" sz="9600" b="1" dirty="0">
                <a:solidFill>
                  <a:srgbClr val="92D050"/>
                </a:solidFill>
                <a:latin typeface="Calibri"/>
                <a:ea typeface="Calibri"/>
                <a:cs typeface="Simplified Arabic"/>
              </a:rPr>
              <a:t>عدد فقرات المحتوى</a:t>
            </a:r>
            <a:r>
              <a:rPr lang="ar-IQ" sz="9600" dirty="0">
                <a:latin typeface="Calibri"/>
                <a:ea typeface="Calibri"/>
                <a:cs typeface="Simplified Arabic"/>
              </a:rPr>
              <a:t>=</a:t>
            </a:r>
            <a:r>
              <a:rPr lang="ar-IQ" sz="9600" b="1" u="sng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الأهمية النسبية للمحتوى  </a:t>
            </a:r>
            <a:r>
              <a:rPr lang="en-US" sz="9600" b="1" u="sng" dirty="0">
                <a:solidFill>
                  <a:srgbClr val="FF0000"/>
                </a:solidFill>
                <a:latin typeface="Simplified Arabic"/>
                <a:ea typeface="Calibri"/>
                <a:cs typeface="Arial"/>
              </a:rPr>
              <a:t>x</a:t>
            </a:r>
            <a:r>
              <a:rPr lang="ar-IQ" sz="9600" b="1" u="sng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  العدد الكلي للفقرات</a:t>
            </a:r>
            <a:r>
              <a:rPr lang="ar-IQ" sz="9600" u="sng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 </a:t>
            </a:r>
            <a:endParaRPr lang="en-US" sz="5600" dirty="0">
              <a:latin typeface="Calibri"/>
              <a:ea typeface="Calibri"/>
              <a:cs typeface="Arial"/>
            </a:endParaRPr>
          </a:p>
          <a:p>
            <a:pPr marL="0" algn="r">
              <a:lnSpc>
                <a:spcPct val="107000"/>
              </a:lnSpc>
              <a:spcBef>
                <a:spcPts val="0"/>
              </a:spcBef>
            </a:pPr>
            <a:r>
              <a:rPr lang="ar-SA" sz="7200" dirty="0" smtClean="0">
                <a:latin typeface="Calibri"/>
                <a:ea typeface="Calibri"/>
                <a:cs typeface="Simplified Arabic"/>
              </a:rPr>
              <a:t>                                          </a:t>
            </a:r>
            <a:r>
              <a:rPr lang="ar-IQ" sz="11200" dirty="0" smtClean="0">
                <a:latin typeface="Calibri"/>
                <a:ea typeface="Calibri"/>
                <a:cs typeface="Simplified Arabic"/>
              </a:rPr>
              <a:t>100</a:t>
            </a:r>
            <a:r>
              <a:rPr lang="ar-IQ" sz="7200" dirty="0" smtClean="0">
                <a:latin typeface="Calibri"/>
                <a:ea typeface="Calibri"/>
                <a:cs typeface="Simplified Arabic"/>
              </a:rPr>
              <a:t>   </a:t>
            </a:r>
            <a:r>
              <a:rPr lang="ar-SA" sz="7200" dirty="0" smtClean="0">
                <a:latin typeface="Calibri"/>
                <a:ea typeface="Calibri"/>
                <a:cs typeface="Simplified Arabic"/>
              </a:rPr>
              <a:t>  </a:t>
            </a:r>
            <a:endParaRPr lang="ar-IQ" dirty="0"/>
          </a:p>
          <a:p>
            <a:pPr algn="r"/>
            <a:r>
              <a:rPr lang="en-US" dirty="0" smtClean="0"/>
              <a:t>-</a:t>
            </a:r>
            <a:r>
              <a:rPr lang="en-US" sz="8600" dirty="0" smtClean="0"/>
              <a:t>---------------------------------------------------------------------</a:t>
            </a:r>
            <a:endParaRPr lang="ar-IQ" dirty="0" smtClean="0"/>
          </a:p>
          <a:p>
            <a:pPr algn="r"/>
            <a:r>
              <a:rPr lang="ar-IQ" sz="5500" b="1" dirty="0" smtClean="0"/>
              <a:t>الصفحة الثانية </a:t>
            </a:r>
            <a:r>
              <a:rPr lang="ar-IQ" sz="5500" dirty="0" smtClean="0"/>
              <a:t>-القسم: </a:t>
            </a:r>
            <a:r>
              <a:rPr lang="ar-IQ" sz="5500" dirty="0">
                <a:solidFill>
                  <a:srgbClr val="4F271C">
                    <a:shade val="30000"/>
                    <a:satMod val="150000"/>
                  </a:srgbClr>
                </a:solidFill>
              </a:rPr>
              <a:t>علوم الحياة واللغة العربية  –كلية التربية/القرنة- </a:t>
            </a:r>
            <a:r>
              <a:rPr lang="en-US" sz="5500" b="1" dirty="0" smtClean="0">
                <a:solidFill>
                  <a:srgbClr val="FF0000"/>
                </a:solidFill>
              </a:rPr>
              <a:t>University of Basrah</a:t>
            </a:r>
            <a:endParaRPr lang="ar-IQ" sz="55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0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78543728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1124744"/>
            <a:ext cx="9108504" cy="5733256"/>
          </a:xfrm>
          <a:solidFill>
            <a:srgbClr val="FFFF00"/>
          </a:solidFill>
        </p:spPr>
        <p:txBody>
          <a:bodyPr>
            <a:normAutofit fontScale="25000" lnSpcReduction="20000"/>
          </a:bodyPr>
          <a:lstStyle/>
          <a:p>
            <a:pPr marL="0" algn="just">
              <a:lnSpc>
                <a:spcPct val="107000"/>
              </a:lnSpc>
              <a:spcBef>
                <a:spcPts val="0"/>
              </a:spcBef>
            </a:pPr>
            <a:endParaRPr lang="ar-IQ" sz="9600" dirty="0" smtClean="0">
              <a:latin typeface="Calibri"/>
              <a:ea typeface="Calibri"/>
              <a:cs typeface="Simplified Arabic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endParaRPr lang="ar-IQ" sz="9600" dirty="0">
              <a:latin typeface="Calibri"/>
              <a:ea typeface="Calibri"/>
              <a:cs typeface="Simplified Arabic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9600" dirty="0" smtClean="0">
                <a:latin typeface="Calibri"/>
                <a:ea typeface="Calibri"/>
                <a:cs typeface="Simplified Arabic"/>
              </a:rPr>
              <a:t>5-نستخرج </a:t>
            </a:r>
            <a:r>
              <a:rPr lang="ar-IQ" sz="9600" dirty="0">
                <a:latin typeface="Calibri"/>
                <a:ea typeface="Calibri"/>
                <a:cs typeface="Simplified Arabic"/>
              </a:rPr>
              <a:t>عدد الفقرات للأهداف السلوكية عن </a:t>
            </a:r>
            <a:r>
              <a:rPr lang="ar-IQ" sz="9600" dirty="0" smtClean="0">
                <a:latin typeface="Calibri"/>
                <a:ea typeface="Calibri"/>
                <a:cs typeface="Simplified Arabic"/>
              </a:rPr>
              <a:t>طريق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endParaRPr lang="ar-IQ" sz="9600" b="1" dirty="0">
              <a:latin typeface="Calibri"/>
              <a:ea typeface="Calibri"/>
              <a:cs typeface="Simplified Arabic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9600" b="1" dirty="0" smtClean="0">
                <a:latin typeface="Calibri"/>
                <a:ea typeface="Calibri"/>
                <a:cs typeface="Simplified Arabic"/>
              </a:rPr>
              <a:t> </a:t>
            </a:r>
            <a:r>
              <a:rPr lang="ar-IQ" sz="96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عدد الأسئلة للأهداف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=</a:t>
            </a:r>
            <a:r>
              <a:rPr lang="ar-IQ" sz="8000" b="1" u="sng" dirty="0">
                <a:solidFill>
                  <a:srgbClr val="92D050"/>
                </a:solidFill>
                <a:latin typeface="Calibri"/>
                <a:ea typeface="Calibri"/>
                <a:cs typeface="Simplified Arabic"/>
              </a:rPr>
              <a:t>الأهمية النسبية للأهداف </a:t>
            </a:r>
            <a:r>
              <a:rPr lang="en-US" sz="9600" b="1" u="sng" dirty="0">
                <a:solidFill>
                  <a:srgbClr val="00B0F0"/>
                </a:solidFill>
                <a:latin typeface="Simplified Arabic"/>
                <a:ea typeface="Calibri"/>
                <a:cs typeface="Arial"/>
              </a:rPr>
              <a:t>x</a:t>
            </a:r>
            <a:r>
              <a:rPr lang="ar-IQ" sz="9600" b="1" u="sng" dirty="0">
                <a:solidFill>
                  <a:srgbClr val="00B0F0"/>
                </a:solidFill>
                <a:latin typeface="Calibri"/>
                <a:ea typeface="Calibri"/>
                <a:cs typeface="Simplified Arabic"/>
              </a:rPr>
              <a:t> العدد الكلي للأسئلة</a:t>
            </a:r>
            <a:r>
              <a:rPr lang="ar-IQ" sz="9600" b="1" dirty="0">
                <a:solidFill>
                  <a:srgbClr val="00B0F0"/>
                </a:solidFill>
                <a:latin typeface="Calibri"/>
                <a:ea typeface="Calibri"/>
                <a:cs typeface="Simplified Arabic"/>
              </a:rPr>
              <a:t> 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        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				</a:t>
            </a:r>
            <a:r>
              <a:rPr lang="ar-SA" sz="9600" b="1" dirty="0" smtClean="0">
                <a:latin typeface="Calibri"/>
                <a:ea typeface="Calibri"/>
                <a:cs typeface="Simplified Arabic"/>
              </a:rPr>
              <a:t>         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100 </a:t>
            </a:r>
            <a:endParaRPr lang="en-US" sz="5600" b="1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200000"/>
              </a:lnSpc>
              <a:spcBef>
                <a:spcPts val="0"/>
              </a:spcBef>
            </a:pPr>
            <a:r>
              <a:rPr lang="ar-IQ" sz="6000" dirty="0">
                <a:latin typeface="Calibri"/>
                <a:ea typeface="Calibri"/>
                <a:cs typeface="Simplified Arabic"/>
              </a:rPr>
              <a:t>   </a:t>
            </a:r>
            <a:r>
              <a:rPr lang="ar-IQ" sz="9600" dirty="0">
                <a:latin typeface="Calibri"/>
                <a:ea typeface="Calibri"/>
                <a:cs typeface="Simplified Arabic"/>
              </a:rPr>
              <a:t>6. نستخرج عدد الفقرات للخلايا عن طريق</a:t>
            </a:r>
            <a:endParaRPr lang="en-US" sz="54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ar-IQ" sz="96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عدد فقرات الخلايا</a:t>
            </a:r>
            <a:r>
              <a:rPr lang="ar-IQ" sz="9600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 </a:t>
            </a:r>
            <a:r>
              <a:rPr lang="ar-IQ" sz="9600" dirty="0">
                <a:latin typeface="Calibri"/>
                <a:ea typeface="Calibri"/>
                <a:cs typeface="Simplified Arabic"/>
              </a:rPr>
              <a:t>= </a:t>
            </a:r>
            <a:r>
              <a:rPr lang="ar-IQ" sz="9600" b="1" u="sng" dirty="0">
                <a:solidFill>
                  <a:srgbClr val="00B0F0"/>
                </a:solidFill>
                <a:latin typeface="Calibri"/>
                <a:ea typeface="Calibri"/>
                <a:cs typeface="Simplified Arabic"/>
              </a:rPr>
              <a:t>عدد فقرات المحتوى </a:t>
            </a:r>
            <a:r>
              <a:rPr lang="en-US" sz="9600" b="1" u="sng" dirty="0">
                <a:solidFill>
                  <a:srgbClr val="00B0F0"/>
                </a:solidFill>
                <a:latin typeface="Simplified Arabic"/>
                <a:ea typeface="Calibri"/>
                <a:cs typeface="Arial"/>
              </a:rPr>
              <a:t>x</a:t>
            </a:r>
            <a:r>
              <a:rPr lang="ar-IQ" sz="9600" b="1" u="sng" dirty="0">
                <a:solidFill>
                  <a:srgbClr val="00B0F0"/>
                </a:solidFill>
                <a:latin typeface="Calibri"/>
                <a:ea typeface="Calibri"/>
                <a:cs typeface="Simplified Arabic"/>
              </a:rPr>
              <a:t> عدد فقرات</a:t>
            </a:r>
            <a:r>
              <a:rPr lang="ar-IQ" sz="9600" u="sng" dirty="0">
                <a:solidFill>
                  <a:srgbClr val="00B0F0"/>
                </a:solidFill>
                <a:latin typeface="Calibri"/>
                <a:ea typeface="Calibri"/>
                <a:cs typeface="Simplified Arabic"/>
              </a:rPr>
              <a:t> </a:t>
            </a:r>
            <a:r>
              <a:rPr lang="ar-IQ" sz="9600" b="1" u="sng" dirty="0">
                <a:solidFill>
                  <a:srgbClr val="00B0F0"/>
                </a:solidFill>
                <a:latin typeface="Calibri"/>
                <a:ea typeface="Calibri"/>
                <a:cs typeface="Simplified Arabic"/>
              </a:rPr>
              <a:t>الهدف</a:t>
            </a:r>
            <a:r>
              <a:rPr lang="ar-IQ" sz="9600" dirty="0">
                <a:latin typeface="Calibri"/>
                <a:ea typeface="Calibri"/>
                <a:cs typeface="Simplified Arabic"/>
              </a:rPr>
              <a:t> </a:t>
            </a:r>
            <a:endParaRPr lang="en-US" sz="54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200000"/>
              </a:lnSpc>
              <a:spcBef>
                <a:spcPts val="0"/>
              </a:spcBef>
            </a:pPr>
            <a:r>
              <a:rPr lang="ar-IQ" sz="9600" dirty="0">
                <a:latin typeface="Calibri"/>
                <a:ea typeface="Calibri"/>
                <a:cs typeface="Simplified Arabic"/>
              </a:rPr>
              <a:t>			</a:t>
            </a:r>
            <a:r>
              <a:rPr lang="ar-IQ" sz="9600" b="1" dirty="0" smtClean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العدد </a:t>
            </a:r>
            <a:r>
              <a:rPr lang="ar-IQ" sz="9600" b="1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الكلي </a:t>
            </a:r>
            <a:r>
              <a:rPr lang="ar-IQ" sz="9600" b="1" dirty="0" smtClean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للفقرات</a:t>
            </a:r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r>
              <a:rPr lang="ar-IQ" sz="11200" dirty="0"/>
              <a:t>	مجموع الاهمية النسبية للمحتوى </a:t>
            </a:r>
            <a:r>
              <a:rPr lang="en-US" sz="11200" dirty="0" smtClean="0"/>
              <a:t>=</a:t>
            </a:r>
            <a:r>
              <a:rPr lang="ar-IQ" sz="11200" dirty="0" smtClean="0"/>
              <a:t>100</a:t>
            </a:r>
            <a:endParaRPr lang="ar-IQ" sz="11200" dirty="0"/>
          </a:p>
          <a:p>
            <a:pPr algn="r"/>
            <a:r>
              <a:rPr lang="ar-IQ" sz="11200" dirty="0"/>
              <a:t>	مجموع الاهمية النسبية للأهداف </a:t>
            </a:r>
            <a:r>
              <a:rPr lang="en-US" sz="11200" dirty="0" smtClean="0"/>
              <a:t>=</a:t>
            </a:r>
            <a:r>
              <a:rPr lang="ar-IQ" sz="11200" dirty="0" smtClean="0"/>
              <a:t>100</a:t>
            </a:r>
            <a:endParaRPr lang="ar-IQ" dirty="0"/>
          </a:p>
          <a:p>
            <a:pPr algn="r"/>
            <a:r>
              <a:rPr lang="ar-SA" dirty="0" smtClean="0"/>
              <a:t>-</a:t>
            </a:r>
            <a:r>
              <a:rPr lang="en-US" dirty="0" smtClean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  <a:endParaRPr lang="ar-IQ" dirty="0" smtClean="0"/>
          </a:p>
          <a:p>
            <a:pPr algn="r"/>
            <a:r>
              <a:rPr lang="ar-IQ" sz="7400" b="1" dirty="0" smtClean="0"/>
              <a:t>الصفحة الثالثة </a:t>
            </a:r>
            <a:r>
              <a:rPr lang="ar-IQ" sz="7400" dirty="0" smtClean="0"/>
              <a:t>-القسم: </a:t>
            </a:r>
            <a:r>
              <a:rPr lang="ar-IQ" sz="7400" dirty="0"/>
              <a:t>علوم الحياة واللغة العربية  –كلية التربية/القرنة-</a:t>
            </a:r>
            <a:r>
              <a:rPr lang="en-US" sz="7400" b="1" dirty="0" smtClean="0">
                <a:solidFill>
                  <a:srgbClr val="FF0000"/>
                </a:solidFill>
              </a:rPr>
              <a:t>University of Basrah</a:t>
            </a:r>
            <a:endParaRPr lang="ar-IQ" sz="7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05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548087020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0"/>
            <a:ext cx="9108504" cy="6858000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pPr algn="r"/>
            <a:endParaRPr lang="ar-IQ" sz="2800" b="1" dirty="0" smtClean="0"/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ar-IQ" sz="2800" b="1" dirty="0">
                <a:latin typeface="Calibri"/>
                <a:ea typeface="Calibri"/>
                <a:cs typeface="Simplified Arabic"/>
              </a:rPr>
              <a:t>مثال 1 -  صمم خارطة اختباريه لاختبار تحصيلي </a:t>
            </a:r>
            <a:r>
              <a:rPr lang="ar-IQ" sz="2800" b="1" dirty="0">
                <a:solidFill>
                  <a:srgbClr val="00B050"/>
                </a:solidFill>
                <a:latin typeface="Calibri"/>
                <a:ea typeface="Calibri"/>
                <a:cs typeface="Simplified Arabic"/>
              </a:rPr>
              <a:t>ختامي يقيس المستويات الثلاثة العليا </a:t>
            </a:r>
            <a:r>
              <a:rPr lang="ar-IQ" sz="2800" b="1" dirty="0">
                <a:latin typeface="Calibri"/>
                <a:ea typeface="Calibri"/>
                <a:cs typeface="Simplified Arabic"/>
              </a:rPr>
              <a:t>من تصنيف بلوم </a:t>
            </a:r>
            <a:r>
              <a:rPr lang="ar-IQ" sz="28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بحسب الأهمية النسبية </a:t>
            </a:r>
            <a:r>
              <a:rPr lang="ar-IQ" sz="2800" b="1" dirty="0">
                <a:latin typeface="Calibri"/>
                <a:ea typeface="Calibri"/>
                <a:cs typeface="Simplified Arabic"/>
              </a:rPr>
              <a:t>الآتية (50% ، 30% ، 20% ) على التريب في اربعة موضوعات من مادة القياس علما إن عدد الساعات المخصصة لتدريس هذه الموضوعات كان  ( 6 ، 8 ، 4 ، 2 ) على التوالي و عدد الفقرات الكلي 40 فقرة  . </a:t>
            </a:r>
            <a:endParaRPr lang="ar-IQ" sz="2800" b="1" dirty="0" smtClean="0">
              <a:latin typeface="Calibri"/>
              <a:ea typeface="Calibri"/>
              <a:cs typeface="Simplified Arabic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ar-IQ" sz="2800" b="1" dirty="0" smtClean="0">
                <a:latin typeface="Calibri"/>
                <a:ea typeface="Calibri"/>
                <a:cs typeface="Simplified Arabic"/>
              </a:rPr>
              <a:t>الحل: ارسم الجدول:</a:t>
            </a:r>
            <a:endParaRPr lang="en-US" sz="1200" b="1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ar-IQ" sz="2400" dirty="0">
                <a:latin typeface="Calibri"/>
                <a:ea typeface="Calibri"/>
                <a:cs typeface="Simplified Arabic"/>
              </a:rPr>
              <a:t> </a:t>
            </a:r>
            <a:endParaRPr lang="en-US" sz="1050" dirty="0">
              <a:latin typeface="Calibri"/>
              <a:ea typeface="Calibri"/>
              <a:cs typeface="Arial"/>
            </a:endParaRPr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r>
              <a:rPr lang="en-US" dirty="0" smtClean="0"/>
              <a:t>----------------------------------------------------------------------------------------------</a:t>
            </a:r>
            <a:endParaRPr lang="ar-IQ" dirty="0" smtClean="0"/>
          </a:p>
          <a:p>
            <a:pPr algn="r"/>
            <a:r>
              <a:rPr lang="ar-IQ" sz="2000" b="1" dirty="0" smtClean="0"/>
              <a:t>الصفحة الرابعة </a:t>
            </a:r>
            <a:r>
              <a:rPr lang="ar-IQ" sz="2000" dirty="0" smtClean="0"/>
              <a:t>-القسم: </a:t>
            </a:r>
            <a:r>
              <a:rPr lang="ar-IQ" sz="2000" dirty="0"/>
              <a:t>علوم الحياة واللغة العربية  –كلية التربية/القرنة-</a:t>
            </a:r>
            <a:r>
              <a:rPr lang="en-US" sz="2000" b="1" dirty="0" smtClean="0">
                <a:solidFill>
                  <a:srgbClr val="FF0000"/>
                </a:solidFill>
              </a:rPr>
              <a:t>University of Basrah</a:t>
            </a:r>
            <a:endParaRPr lang="ar-IQ" sz="20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63120"/>
              </p:ext>
            </p:extLst>
          </p:nvPr>
        </p:nvGraphicFramePr>
        <p:xfrm>
          <a:off x="1259631" y="2710846"/>
          <a:ext cx="7344817" cy="2950403"/>
        </p:xfrm>
        <a:graphic>
          <a:graphicData uri="http://schemas.openxmlformats.org/drawingml/2006/table">
            <a:tbl>
              <a:tblPr rtl="1" firstRow="1" firstCol="1" bandRow="1">
                <a:tableStyleId>{C4B1156A-380E-4F78-BDF5-A606A8083BF9}</a:tableStyleId>
              </a:tblPr>
              <a:tblGrid>
                <a:gridCol w="1079197"/>
                <a:gridCol w="1202218"/>
                <a:gridCol w="958721"/>
                <a:gridCol w="962114"/>
                <a:gridCol w="992657"/>
                <a:gridCol w="1074955"/>
                <a:gridCol w="1074955"/>
              </a:tblGrid>
              <a:tr h="338458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المحتوى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الاهداف المعرفية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عدد الاسئلة</a:t>
                      </a:r>
                      <a:r>
                        <a:rPr lang="ar-IQ" sz="1600" b="1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932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8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الموضوعات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8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عدد الساعات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8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الاهمية النسبية 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8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التركيب 50%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التحليل 30% 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8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التقويم 20%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74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م1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374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م2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374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م3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374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م4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374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المجموع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8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20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8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40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38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735349862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0"/>
            <a:ext cx="9108504" cy="6858000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ar-IQ" sz="2800" b="1" i="1" dirty="0" smtClean="0">
              <a:solidFill>
                <a:srgbClr val="FF0000"/>
              </a:solidFill>
              <a:ea typeface="Calibri"/>
              <a:cs typeface="Simplified Arabic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IQ" sz="2800" b="1" i="1" dirty="0" smtClean="0">
                <a:solidFill>
                  <a:srgbClr val="FF0000"/>
                </a:solidFill>
                <a:ea typeface="Calibri"/>
                <a:cs typeface="Simplified Arabic"/>
              </a:rPr>
              <a:t>2-الأهمية </a:t>
            </a:r>
            <a:r>
              <a:rPr lang="ar-IQ" sz="2800" b="1" i="1" dirty="0">
                <a:solidFill>
                  <a:srgbClr val="FF0000"/>
                </a:solidFill>
                <a:ea typeface="Calibri"/>
                <a:cs typeface="Simplified Arabic"/>
              </a:rPr>
              <a:t>النسبية للمحتوى</a:t>
            </a:r>
            <a:r>
              <a:rPr lang="ar-IQ" sz="2800" dirty="0">
                <a:solidFill>
                  <a:srgbClr val="FF0000"/>
                </a:solidFill>
                <a:ea typeface="Calibri"/>
                <a:cs typeface="Simplified Arabic"/>
              </a:rPr>
              <a:t> </a:t>
            </a:r>
            <a:r>
              <a:rPr lang="ar-IQ" sz="2800" dirty="0">
                <a:ea typeface="Calibri"/>
                <a:cs typeface="Simplified Arabic"/>
              </a:rPr>
              <a:t>=   </a:t>
            </a:r>
            <a:r>
              <a:rPr lang="ar-IQ" sz="2800" b="1" u="sng" dirty="0">
                <a:solidFill>
                  <a:srgbClr val="00B0F0"/>
                </a:solidFill>
                <a:ea typeface="Calibri"/>
                <a:cs typeface="Simplified Arabic"/>
              </a:rPr>
              <a:t>عدد الساعات  لكل موضوع</a:t>
            </a:r>
            <a:r>
              <a:rPr lang="ar-IQ" sz="2800" b="1" dirty="0">
                <a:solidFill>
                  <a:srgbClr val="00B0F0"/>
                </a:solidFill>
                <a:ea typeface="Calibri"/>
                <a:cs typeface="Simplified Arabic"/>
              </a:rPr>
              <a:t>   </a:t>
            </a:r>
            <a:r>
              <a:rPr lang="en-US" sz="2800" b="1" dirty="0">
                <a:solidFill>
                  <a:srgbClr val="00B0F0"/>
                </a:solidFill>
                <a:latin typeface="Simplified Arabic"/>
                <a:ea typeface="Calibri"/>
              </a:rPr>
              <a:t>x</a:t>
            </a:r>
            <a:r>
              <a:rPr lang="ar-IQ" sz="2800" b="1" dirty="0">
                <a:solidFill>
                  <a:srgbClr val="00B0F0"/>
                </a:solidFill>
                <a:ea typeface="Calibri"/>
                <a:cs typeface="Simplified Arabic"/>
              </a:rPr>
              <a:t> 100</a:t>
            </a:r>
            <a:r>
              <a:rPr lang="ar-IQ" sz="2800" dirty="0">
                <a:solidFill>
                  <a:srgbClr val="00B0F0"/>
                </a:solidFill>
                <a:ea typeface="Calibri"/>
                <a:cs typeface="Simplified Arabic"/>
              </a:rPr>
              <a:t>  </a:t>
            </a:r>
            <a:endParaRPr lang="en-US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IQ" sz="2800" dirty="0">
                <a:ea typeface="Calibri"/>
                <a:cs typeface="Simplified Arabic"/>
              </a:rPr>
              <a:t>                                  </a:t>
            </a:r>
            <a:r>
              <a:rPr lang="ar-IQ" sz="2800" dirty="0" smtClean="0">
                <a:ea typeface="Calibri"/>
                <a:cs typeface="Simplified Arabic"/>
              </a:rPr>
              <a:t>      </a:t>
            </a:r>
            <a:r>
              <a:rPr lang="ar-IQ" sz="2800" b="1" dirty="0" smtClean="0">
                <a:solidFill>
                  <a:srgbClr val="7030A0"/>
                </a:solidFill>
                <a:ea typeface="Calibri"/>
                <a:cs typeface="Simplified Arabic"/>
              </a:rPr>
              <a:t>العدد  </a:t>
            </a:r>
            <a:r>
              <a:rPr lang="ar-IQ" sz="2800" b="1" dirty="0">
                <a:solidFill>
                  <a:srgbClr val="7030A0"/>
                </a:solidFill>
                <a:ea typeface="Calibri"/>
                <a:cs typeface="Simplified Arabic"/>
              </a:rPr>
              <a:t>الكلي للساعات</a:t>
            </a:r>
            <a:endParaRPr lang="en-US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IQ" sz="1800" dirty="0">
                <a:ea typeface="Calibri"/>
                <a:cs typeface="Simplified Arabic"/>
              </a:rPr>
              <a:t> </a:t>
            </a:r>
            <a:endParaRPr lang="en-US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IQ" sz="2400" b="1" dirty="0">
                <a:solidFill>
                  <a:srgbClr val="7030A0"/>
                </a:solidFill>
                <a:ea typeface="Calibri"/>
                <a:cs typeface="Simplified Arabic"/>
              </a:rPr>
              <a:t>م1</a:t>
            </a:r>
            <a:r>
              <a:rPr lang="ar-IQ" sz="2400" b="1" dirty="0">
                <a:ea typeface="Calibri"/>
                <a:cs typeface="Simplified Arabic"/>
              </a:rPr>
              <a:t> =</a:t>
            </a:r>
            <a:r>
              <a:rPr lang="ar-IQ" sz="2400" b="1" u="sng" dirty="0">
                <a:ea typeface="Calibri"/>
                <a:cs typeface="Simplified Arabic"/>
              </a:rPr>
              <a:t>  6  </a:t>
            </a:r>
            <a:r>
              <a:rPr lang="en-US" sz="2400" b="1" dirty="0">
                <a:latin typeface="Simplified Arabic"/>
                <a:ea typeface="Calibri"/>
              </a:rPr>
              <a:t>x</a:t>
            </a:r>
            <a:r>
              <a:rPr lang="ar-IQ" sz="2400" b="1" dirty="0">
                <a:ea typeface="Calibri"/>
                <a:cs typeface="Simplified Arabic"/>
              </a:rPr>
              <a:t> 100=  30%                  </a:t>
            </a:r>
            <a:r>
              <a:rPr lang="ar-IQ" sz="2400" b="1" dirty="0">
                <a:solidFill>
                  <a:srgbClr val="FF0000"/>
                </a:solidFill>
                <a:ea typeface="Calibri"/>
                <a:cs typeface="Simplified Arabic"/>
              </a:rPr>
              <a:t>م2</a:t>
            </a:r>
            <a:r>
              <a:rPr lang="ar-IQ" sz="2400" b="1" dirty="0">
                <a:ea typeface="Calibri"/>
                <a:cs typeface="Simplified Arabic"/>
              </a:rPr>
              <a:t> =</a:t>
            </a:r>
            <a:r>
              <a:rPr lang="ar-IQ" sz="2400" b="1" u="sng" dirty="0">
                <a:ea typeface="Calibri"/>
                <a:cs typeface="Simplified Arabic"/>
              </a:rPr>
              <a:t> 8</a:t>
            </a:r>
            <a:r>
              <a:rPr lang="ar-IQ" sz="2400" b="1" dirty="0">
                <a:ea typeface="Calibri"/>
                <a:cs typeface="Simplified Arabic"/>
              </a:rPr>
              <a:t> </a:t>
            </a:r>
            <a:r>
              <a:rPr lang="en-US" sz="2400" b="1" dirty="0">
                <a:latin typeface="Simplified Arabic"/>
                <a:ea typeface="Calibri"/>
              </a:rPr>
              <a:t>x </a:t>
            </a:r>
            <a:r>
              <a:rPr lang="ar-IQ" sz="2400" b="1" dirty="0">
                <a:ea typeface="Calibri"/>
                <a:cs typeface="Simplified Arabic"/>
              </a:rPr>
              <a:t> 100 = 40%</a:t>
            </a:r>
            <a:endParaRPr lang="en-US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IQ" sz="2400" b="1" dirty="0">
                <a:ea typeface="Calibri"/>
                <a:cs typeface="Simplified Arabic"/>
              </a:rPr>
              <a:t>      20                                         20</a:t>
            </a:r>
            <a:endParaRPr lang="en-US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IQ" sz="1800" dirty="0">
                <a:ea typeface="Calibri"/>
                <a:cs typeface="Simplified Arabic"/>
              </a:rPr>
              <a:t> </a:t>
            </a:r>
            <a:endParaRPr lang="en-US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IQ" sz="2400" b="1" dirty="0">
                <a:solidFill>
                  <a:srgbClr val="FF0000"/>
                </a:solidFill>
                <a:ea typeface="Calibri"/>
                <a:cs typeface="Simplified Arabic"/>
              </a:rPr>
              <a:t>م3</a:t>
            </a:r>
            <a:r>
              <a:rPr lang="ar-IQ" sz="2400" b="1" dirty="0">
                <a:ea typeface="Calibri"/>
                <a:cs typeface="Simplified Arabic"/>
              </a:rPr>
              <a:t> =</a:t>
            </a:r>
            <a:r>
              <a:rPr lang="ar-IQ" sz="2400" b="1" u="sng" dirty="0">
                <a:ea typeface="Calibri"/>
                <a:cs typeface="Simplified Arabic"/>
              </a:rPr>
              <a:t>  4  </a:t>
            </a:r>
            <a:r>
              <a:rPr lang="en-US" sz="2400" b="1" dirty="0">
                <a:latin typeface="Simplified Arabic"/>
                <a:ea typeface="Calibri"/>
              </a:rPr>
              <a:t>x</a:t>
            </a:r>
            <a:r>
              <a:rPr lang="ar-IQ" sz="2400" b="1" dirty="0">
                <a:ea typeface="Calibri"/>
                <a:cs typeface="Simplified Arabic"/>
              </a:rPr>
              <a:t> 100=  20%                  </a:t>
            </a:r>
            <a:r>
              <a:rPr lang="ar-IQ" sz="2400" b="1" dirty="0">
                <a:solidFill>
                  <a:srgbClr val="7030A0"/>
                </a:solidFill>
                <a:ea typeface="Calibri"/>
                <a:cs typeface="Simplified Arabic"/>
              </a:rPr>
              <a:t>م4</a:t>
            </a:r>
            <a:r>
              <a:rPr lang="ar-IQ" sz="2400" b="1" dirty="0">
                <a:ea typeface="Calibri"/>
                <a:cs typeface="Simplified Arabic"/>
              </a:rPr>
              <a:t> = </a:t>
            </a:r>
            <a:r>
              <a:rPr lang="ar-IQ" sz="2400" b="1" u="sng" dirty="0">
                <a:ea typeface="Calibri"/>
                <a:cs typeface="Simplified Arabic"/>
              </a:rPr>
              <a:t>2 </a:t>
            </a:r>
            <a:r>
              <a:rPr lang="ar-IQ" sz="2400" b="1" dirty="0">
                <a:ea typeface="Calibri"/>
                <a:cs typeface="Simplified Arabic"/>
              </a:rPr>
              <a:t> </a:t>
            </a:r>
            <a:r>
              <a:rPr lang="en-US" sz="2400" b="1" dirty="0">
                <a:latin typeface="Simplified Arabic"/>
                <a:ea typeface="Calibri"/>
              </a:rPr>
              <a:t>x </a:t>
            </a:r>
            <a:r>
              <a:rPr lang="ar-IQ" sz="2400" b="1" dirty="0">
                <a:ea typeface="Calibri"/>
                <a:cs typeface="Simplified Arabic"/>
              </a:rPr>
              <a:t> 100 = 10%</a:t>
            </a:r>
            <a:endParaRPr lang="en-US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IQ" sz="2400" b="1" dirty="0">
                <a:ea typeface="Calibri"/>
                <a:cs typeface="Simplified Arabic"/>
              </a:rPr>
              <a:t>       20                                          20</a:t>
            </a:r>
            <a:endParaRPr lang="en-US" dirty="0"/>
          </a:p>
          <a:p>
            <a:pPr algn="r"/>
            <a:endParaRPr lang="ar-IQ" sz="2800" dirty="0" smtClean="0">
              <a:latin typeface="Calibri"/>
              <a:cs typeface="Arial"/>
            </a:endParaRPr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r>
              <a:rPr lang="en-US" dirty="0" smtClean="0"/>
              <a:t>----------------------------------------------------------------------------------</a:t>
            </a:r>
            <a:endParaRPr lang="ar-IQ" dirty="0" smtClean="0"/>
          </a:p>
          <a:p>
            <a:pPr algn="r"/>
            <a:r>
              <a:rPr lang="ar-IQ" sz="2200" b="1" dirty="0" smtClean="0"/>
              <a:t>الصفحة الخامسة -القسم: </a:t>
            </a:r>
            <a:r>
              <a:rPr lang="ar-IQ" sz="2200" b="1" dirty="0">
                <a:solidFill>
                  <a:srgbClr val="4F271C">
                    <a:shade val="30000"/>
                    <a:satMod val="150000"/>
                  </a:srgbClr>
                </a:solidFill>
              </a:rPr>
              <a:t>علوم الحياة واللغة العربية  –كلية التربية/القرنة- </a:t>
            </a:r>
            <a:r>
              <a:rPr lang="en-US" sz="2200" b="1" dirty="0" smtClean="0">
                <a:solidFill>
                  <a:srgbClr val="FF0000"/>
                </a:solidFill>
              </a:rPr>
              <a:t>University of Basrah</a:t>
            </a:r>
            <a:endParaRPr lang="ar-IQ" sz="22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317901"/>
              </p:ext>
            </p:extLst>
          </p:nvPr>
        </p:nvGraphicFramePr>
        <p:xfrm>
          <a:off x="539552" y="622613"/>
          <a:ext cx="7200800" cy="2950403"/>
        </p:xfrm>
        <a:graphic>
          <a:graphicData uri="http://schemas.openxmlformats.org/drawingml/2006/table">
            <a:tbl>
              <a:tblPr rtl="1" firstRow="1" firstCol="1" bandRow="1">
                <a:tableStyleId>{D7AC3CCA-C797-4891-BE02-D94E43425B78}</a:tableStyleId>
              </a:tblPr>
              <a:tblGrid>
                <a:gridCol w="1058036"/>
                <a:gridCol w="1178646"/>
                <a:gridCol w="939922"/>
                <a:gridCol w="943249"/>
                <a:gridCol w="973193"/>
                <a:gridCol w="1053877"/>
                <a:gridCol w="1053877"/>
              </a:tblGrid>
              <a:tr h="338458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</a:rPr>
                        <a:t>المحتوى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</a:rPr>
                        <a:t>الأهداف المعرفية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</a:rPr>
                        <a:t>عدد أسئلة المحتوى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932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الموضوعات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عدد الساعات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</a:rPr>
                        <a:t>الأهمية النسبية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</a:rPr>
                        <a:t>تركيب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dirty="0" smtClean="0">
                          <a:effectLst/>
                        </a:rPr>
                        <a:t>50</a:t>
                      </a:r>
                      <a:r>
                        <a:rPr lang="en-US" sz="1600" dirty="0" smtClean="0">
                          <a:effectLst/>
                        </a:rPr>
                        <a:t>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</a:rPr>
                        <a:t>تحليل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dirty="0" smtClean="0">
                          <a:effectLst/>
                        </a:rPr>
                        <a:t>30</a:t>
                      </a:r>
                      <a:r>
                        <a:rPr lang="en-US" sz="1600" dirty="0" smtClean="0">
                          <a:effectLst/>
                        </a:rPr>
                        <a:t>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</a:rPr>
                        <a:t>تقويم 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dirty="0" smtClean="0">
                          <a:effectLst/>
                        </a:rPr>
                        <a:t>20</a:t>
                      </a:r>
                      <a:r>
                        <a:rPr lang="en-US" sz="1600" dirty="0" smtClean="0">
                          <a:effectLst/>
                        </a:rPr>
                        <a:t>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74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م1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30%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374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م2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40%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374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م3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20%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374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م4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374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مجموع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100%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47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403135154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0"/>
            <a:ext cx="9108504" cy="6858000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pPr algn="r"/>
            <a:endParaRPr lang="en-US" dirty="0" smtClean="0"/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4000" dirty="0" smtClean="0">
                <a:latin typeface="Times New Roman"/>
                <a:ea typeface="Times New Roman"/>
                <a:cs typeface="Tahoma"/>
              </a:rPr>
              <a:t> 3 -</a:t>
            </a:r>
            <a:r>
              <a:rPr lang="ar-IQ" sz="3500" b="1" dirty="0" smtClean="0">
                <a:latin typeface="Calibri"/>
                <a:ea typeface="Calibri"/>
                <a:cs typeface="Simplified Arabic"/>
              </a:rPr>
              <a:t>الأهمية </a:t>
            </a:r>
            <a:r>
              <a:rPr lang="ar-IQ" sz="3500" b="1" dirty="0">
                <a:latin typeface="Calibri"/>
                <a:ea typeface="Calibri"/>
                <a:cs typeface="Simplified Arabic"/>
              </a:rPr>
              <a:t>النسبية </a:t>
            </a:r>
            <a:r>
              <a:rPr lang="ar-IQ" sz="35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للأهداف السلوكية   </a:t>
            </a:r>
            <a:r>
              <a:rPr lang="ar-IQ" sz="3500" b="1" dirty="0">
                <a:latin typeface="Calibri"/>
                <a:ea typeface="Calibri"/>
                <a:cs typeface="Simplified Arabic"/>
              </a:rPr>
              <a:t>( </a:t>
            </a:r>
            <a:r>
              <a:rPr lang="ar-IQ" sz="3500" b="1" dirty="0">
                <a:solidFill>
                  <a:srgbClr val="00B0F0"/>
                </a:solidFill>
                <a:latin typeface="Calibri"/>
                <a:ea typeface="Calibri"/>
                <a:cs typeface="Simplified Arabic"/>
              </a:rPr>
              <a:t>معطاة في السؤال </a:t>
            </a:r>
            <a:r>
              <a:rPr lang="ar-IQ" sz="3500" b="1" dirty="0">
                <a:latin typeface="Calibri"/>
                <a:ea typeface="Calibri"/>
                <a:cs typeface="Simplified Arabic"/>
              </a:rPr>
              <a:t>)</a:t>
            </a:r>
            <a:endParaRPr lang="en-US" sz="15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IQ" sz="3500" b="1" dirty="0" smtClean="0">
                <a:solidFill>
                  <a:srgbClr val="00B0F0"/>
                </a:solidFill>
                <a:ea typeface="Calibri"/>
                <a:cs typeface="Simplified Arabic"/>
              </a:rPr>
              <a:t>4-عدد </a:t>
            </a:r>
            <a:r>
              <a:rPr lang="ar-IQ" sz="3500" b="1" dirty="0">
                <a:solidFill>
                  <a:srgbClr val="00B0F0"/>
                </a:solidFill>
                <a:ea typeface="Calibri"/>
                <a:cs typeface="Simplified Arabic"/>
              </a:rPr>
              <a:t>أسئلة المحتوى</a:t>
            </a:r>
            <a:r>
              <a:rPr lang="ar-IQ" sz="3500" dirty="0">
                <a:solidFill>
                  <a:srgbClr val="00B0F0"/>
                </a:solidFill>
                <a:ea typeface="Calibri"/>
                <a:cs typeface="Simplified Arabic"/>
              </a:rPr>
              <a:t> </a:t>
            </a:r>
            <a:r>
              <a:rPr lang="ar-IQ" sz="3500" dirty="0">
                <a:ea typeface="Calibri"/>
                <a:cs typeface="Simplified Arabic"/>
              </a:rPr>
              <a:t>=  </a:t>
            </a:r>
            <a:r>
              <a:rPr lang="ar-IQ" sz="3500" b="1" u="sng" dirty="0">
                <a:solidFill>
                  <a:srgbClr val="FF0000"/>
                </a:solidFill>
                <a:ea typeface="Calibri"/>
                <a:cs typeface="Simplified Arabic"/>
              </a:rPr>
              <a:t>الأهمية النسبية </a:t>
            </a:r>
            <a:r>
              <a:rPr lang="en-US" sz="3500" b="1" u="sng" dirty="0">
                <a:solidFill>
                  <a:srgbClr val="FF0000"/>
                </a:solidFill>
                <a:latin typeface="Simplified Arabic"/>
                <a:ea typeface="Calibri"/>
              </a:rPr>
              <a:t>x</a:t>
            </a:r>
            <a:r>
              <a:rPr lang="ar-IQ" sz="3500" b="1" u="sng" dirty="0">
                <a:solidFill>
                  <a:srgbClr val="FF0000"/>
                </a:solidFill>
                <a:ea typeface="Calibri"/>
                <a:cs typeface="Simplified Arabic"/>
              </a:rPr>
              <a:t> العدد الكلي للأسئلة</a:t>
            </a:r>
            <a:r>
              <a:rPr lang="ar-IQ" sz="3500" dirty="0">
                <a:solidFill>
                  <a:srgbClr val="FF0000"/>
                </a:solidFill>
                <a:ea typeface="Calibri"/>
                <a:cs typeface="Simplified Arabic"/>
              </a:rPr>
              <a:t>  </a:t>
            </a:r>
            <a:endParaRPr lang="en-US" sz="22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IQ" sz="4000" dirty="0">
                <a:ea typeface="Calibri"/>
                <a:cs typeface="Simplified Arabic"/>
              </a:rPr>
              <a:t>                                      100</a:t>
            </a:r>
            <a:endParaRPr lang="en-US" sz="28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IQ" sz="3600" b="1" dirty="0">
                <a:ea typeface="Calibri"/>
                <a:cs typeface="Simplified Arabic"/>
              </a:rPr>
              <a:t>م1=</a:t>
            </a:r>
            <a:r>
              <a:rPr lang="ar-IQ" sz="3600" b="1" u="sng" dirty="0">
                <a:ea typeface="Calibri"/>
                <a:cs typeface="Simplified Arabic"/>
              </a:rPr>
              <a:t> 30 </a:t>
            </a:r>
            <a:r>
              <a:rPr lang="en-US" sz="3600" b="1" u="sng" dirty="0">
                <a:latin typeface="Simplified Arabic"/>
                <a:ea typeface="Calibri"/>
              </a:rPr>
              <a:t>x </a:t>
            </a:r>
            <a:r>
              <a:rPr lang="ar-IQ" sz="3600" b="1" u="sng" dirty="0">
                <a:latin typeface="Simplified Arabic"/>
                <a:ea typeface="Calibri"/>
              </a:rPr>
              <a:t>40</a:t>
            </a:r>
            <a:r>
              <a:rPr lang="ar-IQ" sz="3600" b="1" dirty="0">
                <a:ea typeface="Calibri"/>
                <a:cs typeface="Simplified Arabic"/>
              </a:rPr>
              <a:t> = 12                     م2=</a:t>
            </a:r>
            <a:r>
              <a:rPr lang="ar-IQ" sz="3600" b="1" u="sng" dirty="0">
                <a:ea typeface="Calibri"/>
                <a:cs typeface="Simplified Arabic"/>
              </a:rPr>
              <a:t> 40</a:t>
            </a:r>
            <a:r>
              <a:rPr lang="en-US" sz="3600" b="1" u="sng" dirty="0">
                <a:latin typeface="Simplified Arabic"/>
                <a:ea typeface="Calibri"/>
              </a:rPr>
              <a:t>x</a:t>
            </a:r>
            <a:r>
              <a:rPr lang="ar-IQ" sz="3600" b="1" u="sng" dirty="0">
                <a:ea typeface="Calibri"/>
                <a:cs typeface="Simplified Arabic"/>
              </a:rPr>
              <a:t>40 </a:t>
            </a:r>
            <a:r>
              <a:rPr lang="ar-IQ" sz="3600" b="1" dirty="0">
                <a:ea typeface="Calibri"/>
                <a:cs typeface="Simplified Arabic"/>
              </a:rPr>
              <a:t>= 16   </a:t>
            </a:r>
            <a:endParaRPr lang="en-US" sz="28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IQ" sz="3600" b="1" dirty="0">
                <a:ea typeface="Calibri"/>
                <a:cs typeface="Simplified Arabic"/>
              </a:rPr>
              <a:t>       100                                        100</a:t>
            </a:r>
            <a:endParaRPr lang="en-US" sz="28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IQ" sz="2400" dirty="0">
                <a:ea typeface="Calibri"/>
                <a:cs typeface="Simplified Arabic"/>
              </a:rPr>
              <a:t> </a:t>
            </a:r>
            <a:endParaRPr lang="en-US" sz="28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IQ" sz="3600" b="1" dirty="0">
                <a:ea typeface="Calibri"/>
                <a:cs typeface="Simplified Arabic"/>
              </a:rPr>
              <a:t>م3=</a:t>
            </a:r>
            <a:r>
              <a:rPr lang="ar-IQ" sz="3600" b="1" u="sng" dirty="0">
                <a:ea typeface="Calibri"/>
                <a:cs typeface="Simplified Arabic"/>
              </a:rPr>
              <a:t> 20 </a:t>
            </a:r>
            <a:r>
              <a:rPr lang="en-US" sz="3600" b="1" u="sng" dirty="0">
                <a:latin typeface="Simplified Arabic"/>
                <a:ea typeface="Calibri"/>
              </a:rPr>
              <a:t>x </a:t>
            </a:r>
            <a:r>
              <a:rPr lang="ar-IQ" sz="3600" b="1" u="sng" dirty="0">
                <a:latin typeface="Simplified Arabic"/>
                <a:ea typeface="Calibri"/>
              </a:rPr>
              <a:t>40</a:t>
            </a:r>
            <a:r>
              <a:rPr lang="ar-IQ" sz="3600" b="1" dirty="0">
                <a:ea typeface="Calibri"/>
                <a:cs typeface="Simplified Arabic"/>
              </a:rPr>
              <a:t> = 8                     م4=</a:t>
            </a:r>
            <a:r>
              <a:rPr lang="ar-IQ" sz="3600" b="1" u="sng" dirty="0">
                <a:ea typeface="Calibri"/>
                <a:cs typeface="Simplified Arabic"/>
              </a:rPr>
              <a:t> 10</a:t>
            </a:r>
            <a:r>
              <a:rPr lang="en-US" sz="3600" b="1" u="sng" dirty="0">
                <a:latin typeface="Simplified Arabic"/>
                <a:ea typeface="Calibri"/>
              </a:rPr>
              <a:t>x</a:t>
            </a:r>
            <a:r>
              <a:rPr lang="ar-IQ" sz="3600" b="1" u="sng" dirty="0">
                <a:ea typeface="Calibri"/>
                <a:cs typeface="Simplified Arabic"/>
              </a:rPr>
              <a:t>40 </a:t>
            </a:r>
            <a:r>
              <a:rPr lang="ar-IQ" sz="3600" b="1" dirty="0">
                <a:ea typeface="Calibri"/>
                <a:cs typeface="Simplified Arabic"/>
              </a:rPr>
              <a:t>= 4   </a:t>
            </a:r>
            <a:endParaRPr lang="en-US" sz="28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IQ" sz="3600" b="1" dirty="0">
                <a:ea typeface="Calibri"/>
                <a:cs typeface="Simplified Arabic"/>
              </a:rPr>
              <a:t>      100                                        100</a:t>
            </a:r>
            <a:endParaRPr lang="en-US" sz="2800" dirty="0"/>
          </a:p>
          <a:p>
            <a:pPr algn="r"/>
            <a:endParaRPr lang="ar-IQ" dirty="0" smtClean="0"/>
          </a:p>
          <a:p>
            <a:pPr algn="r"/>
            <a:r>
              <a:rPr lang="en-US" dirty="0" smtClean="0"/>
              <a:t>-------------------------------------</a:t>
            </a:r>
            <a:endParaRPr lang="ar-IQ" dirty="0" smtClean="0"/>
          </a:p>
          <a:p>
            <a:pPr algn="r"/>
            <a:r>
              <a:rPr lang="ar-IQ" sz="2300" b="1" dirty="0" smtClean="0"/>
              <a:t>الصفحة السادسة </a:t>
            </a:r>
            <a:r>
              <a:rPr lang="ar-IQ" sz="2300" dirty="0" smtClean="0"/>
              <a:t>-القسم: </a:t>
            </a:r>
            <a:r>
              <a:rPr lang="ar-IQ" sz="2300" dirty="0"/>
              <a:t>علوم الحياة واللغة العربية  –كلية التربية/القرنة- </a:t>
            </a:r>
            <a:r>
              <a:rPr lang="en-US" sz="2300" b="1" dirty="0" smtClean="0">
                <a:solidFill>
                  <a:srgbClr val="FF0000"/>
                </a:solidFill>
              </a:rPr>
              <a:t>University of Basrah</a:t>
            </a:r>
            <a:endParaRPr lang="ar-IQ" sz="23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085475"/>
              </p:ext>
            </p:extLst>
          </p:nvPr>
        </p:nvGraphicFramePr>
        <p:xfrm>
          <a:off x="899592" y="21433"/>
          <a:ext cx="6889764" cy="3167555"/>
        </p:xfrm>
        <a:graphic>
          <a:graphicData uri="http://schemas.openxmlformats.org/drawingml/2006/table">
            <a:tbl>
              <a:tblPr rtl="1" firstRow="1" firstCol="1" bandRow="1">
                <a:tableStyleId>{22838BEF-8BB2-4498-84A7-C5851F593DF1}</a:tableStyleId>
              </a:tblPr>
              <a:tblGrid>
                <a:gridCol w="1012335"/>
                <a:gridCol w="1127734"/>
                <a:gridCol w="899322"/>
                <a:gridCol w="902506"/>
                <a:gridCol w="931157"/>
                <a:gridCol w="1008355"/>
                <a:gridCol w="1008355"/>
              </a:tblGrid>
              <a:tr h="343527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المحتوى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الأهداف المعرفية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عدد أسئلة المحتوى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051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الموضوعات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عدد الساعات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الأهمية النسبية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ت</a:t>
                      </a:r>
                      <a:r>
                        <a:rPr lang="ar-SA" sz="2000" b="1" dirty="0" smtClean="0">
                          <a:effectLst/>
                        </a:rPr>
                        <a:t>حليل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50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ت</a:t>
                      </a:r>
                      <a:r>
                        <a:rPr lang="ar-SA" sz="2000" b="1" dirty="0" smtClean="0">
                          <a:effectLst/>
                        </a:rPr>
                        <a:t>ركيب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30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تقويم 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20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919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م1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6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30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12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919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م2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8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40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16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919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م3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4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20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8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919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م4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10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919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مجموع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20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100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40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104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838190820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0"/>
            <a:ext cx="9108504" cy="6858000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marL="0" lvl="0" algn="r">
              <a:spcBef>
                <a:spcPts val="0"/>
              </a:spcBef>
            </a:pPr>
            <a:endParaRPr lang="ar-IQ" sz="3600" dirty="0" smtClean="0">
              <a:latin typeface="Galdeano"/>
              <a:ea typeface="Times New Roman"/>
              <a:cs typeface="Times New Roman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3600" b="1" dirty="0">
                <a:latin typeface="Galdeano"/>
                <a:ea typeface="Times New Roman"/>
                <a:cs typeface="Times New Roman"/>
              </a:rPr>
              <a:t> </a:t>
            </a:r>
            <a:r>
              <a:rPr lang="ar-IQ" sz="3600" b="1" dirty="0" smtClean="0">
                <a:latin typeface="Galdeano"/>
                <a:ea typeface="Times New Roman"/>
                <a:cs typeface="Times New Roman"/>
              </a:rPr>
              <a:t>5 -</a:t>
            </a:r>
            <a:r>
              <a:rPr lang="ar-IQ" sz="3600" b="1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عدد </a:t>
            </a:r>
            <a:r>
              <a:rPr lang="ar-IQ" sz="36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أسئلة كل هدف سلوكي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3200" b="1" dirty="0">
                <a:latin typeface="Calibri"/>
                <a:ea typeface="Calibri"/>
                <a:cs typeface="Simplified Arabic"/>
              </a:rPr>
              <a:t>عدد أسئلة </a:t>
            </a:r>
            <a:r>
              <a:rPr lang="ar-IQ" sz="3200" b="1" dirty="0" smtClean="0">
                <a:latin typeface="Calibri"/>
                <a:ea typeface="Calibri"/>
                <a:cs typeface="Simplified Arabic"/>
              </a:rPr>
              <a:t>التركيب </a:t>
            </a:r>
            <a:r>
              <a:rPr lang="ar-IQ" sz="3200" b="1" dirty="0">
                <a:latin typeface="Calibri"/>
                <a:ea typeface="Calibri"/>
                <a:cs typeface="Simplified Arabic"/>
              </a:rPr>
              <a:t>=</a:t>
            </a:r>
            <a:r>
              <a:rPr lang="ar-IQ" sz="3200" b="1" u="sng" dirty="0">
                <a:latin typeface="Calibri"/>
                <a:ea typeface="Calibri"/>
                <a:cs typeface="Simplified Arabic"/>
              </a:rPr>
              <a:t> الاهمية النسبية للهدف </a:t>
            </a:r>
            <a:r>
              <a:rPr lang="en-US" sz="3200" b="1" u="sng" dirty="0">
                <a:latin typeface="Simplified Arabic"/>
                <a:ea typeface="Calibri"/>
                <a:cs typeface="Arial"/>
              </a:rPr>
              <a:t>x</a:t>
            </a:r>
            <a:r>
              <a:rPr lang="ar-IQ" sz="3200" b="1" u="sng" dirty="0">
                <a:latin typeface="Calibri"/>
                <a:ea typeface="Calibri"/>
                <a:cs typeface="Simplified Arabic"/>
              </a:rPr>
              <a:t> العدد الكلي للفقرات</a:t>
            </a:r>
            <a:r>
              <a:rPr lang="ar-IQ" sz="3200" b="1" dirty="0">
                <a:latin typeface="Calibri"/>
                <a:ea typeface="Calibri"/>
                <a:cs typeface="Simplified Arabic"/>
              </a:rPr>
              <a:t>  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marL="0" algn="ctr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3200" b="1" dirty="0">
                <a:latin typeface="Calibri"/>
                <a:ea typeface="Calibri"/>
                <a:cs typeface="Simplified Arabic"/>
              </a:rPr>
              <a:t>100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4000" b="1" dirty="0">
                <a:latin typeface="Calibri"/>
                <a:ea typeface="Calibri"/>
                <a:cs typeface="Simplified Arabic"/>
              </a:rPr>
              <a:t>             </a:t>
            </a:r>
            <a:r>
              <a:rPr lang="ar-IQ" sz="4000" b="1" dirty="0" smtClean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تركيب</a:t>
            </a:r>
            <a:r>
              <a:rPr lang="ar-IQ" sz="4000" b="1" dirty="0" smtClean="0">
                <a:latin typeface="Calibri"/>
                <a:ea typeface="Calibri"/>
                <a:cs typeface="Simplified Arabic"/>
              </a:rPr>
              <a:t>= </a:t>
            </a:r>
            <a:r>
              <a:rPr lang="ar-IQ" sz="3600" b="1" u="sng" dirty="0">
                <a:latin typeface="Calibri"/>
                <a:ea typeface="Calibri"/>
                <a:cs typeface="Simplified Arabic"/>
              </a:rPr>
              <a:t>50</a:t>
            </a:r>
            <a:r>
              <a:rPr lang="en-US" sz="3600" b="1" u="sng" dirty="0">
                <a:latin typeface="Simplified Arabic"/>
                <a:ea typeface="Calibri"/>
                <a:cs typeface="Arial"/>
              </a:rPr>
              <a:t>X </a:t>
            </a:r>
            <a:r>
              <a:rPr lang="ar-IQ" sz="3600" b="1" u="sng" dirty="0">
                <a:latin typeface="Calibri"/>
                <a:ea typeface="Calibri"/>
                <a:cs typeface="Simplified Arabic"/>
              </a:rPr>
              <a:t>40 </a:t>
            </a:r>
            <a:r>
              <a:rPr lang="ar-IQ" sz="3600" b="1" dirty="0">
                <a:latin typeface="Calibri"/>
                <a:ea typeface="Calibri"/>
                <a:cs typeface="Simplified Arabic"/>
              </a:rPr>
              <a:t>=20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3600" b="1" dirty="0">
                <a:latin typeface="Calibri"/>
                <a:ea typeface="Calibri"/>
                <a:cs typeface="Simplified Arabic"/>
              </a:rPr>
              <a:t>                           100</a:t>
            </a:r>
            <a:r>
              <a:rPr lang="ar-IQ" sz="3600" dirty="0">
                <a:latin typeface="Calibri"/>
                <a:ea typeface="Calibri"/>
                <a:cs typeface="Simplified Arabic"/>
              </a:rPr>
              <a:t>                                  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ar-IQ" sz="2000" dirty="0">
                <a:latin typeface="Calibri"/>
                <a:ea typeface="Calibri"/>
                <a:cs typeface="Simplified Arabic"/>
              </a:rPr>
              <a:t>	                 </a:t>
            </a:r>
            <a:r>
              <a:rPr lang="ar-IQ" sz="4000" dirty="0" smtClean="0">
                <a:latin typeface="Calibri"/>
                <a:ea typeface="Calibri"/>
                <a:cs typeface="Simplified Arabic"/>
              </a:rPr>
              <a:t>تحليل</a:t>
            </a:r>
            <a:r>
              <a:rPr lang="ar-IQ" sz="4000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 </a:t>
            </a:r>
            <a:r>
              <a:rPr lang="ar-IQ" sz="4000" dirty="0">
                <a:latin typeface="Calibri"/>
                <a:ea typeface="Calibri"/>
                <a:cs typeface="Simplified Arabic"/>
              </a:rPr>
              <a:t>=</a:t>
            </a:r>
            <a:r>
              <a:rPr lang="ar-IQ" sz="4000" u="sng" dirty="0">
                <a:latin typeface="Calibri"/>
                <a:ea typeface="Calibri"/>
                <a:cs typeface="Simplified Arabic"/>
              </a:rPr>
              <a:t> 30 </a:t>
            </a:r>
            <a:r>
              <a:rPr lang="en-US" sz="4000" u="sng" dirty="0">
                <a:latin typeface="Simplified Arabic"/>
                <a:ea typeface="Calibri"/>
                <a:cs typeface="Arial"/>
              </a:rPr>
              <a:t>x </a:t>
            </a:r>
            <a:r>
              <a:rPr lang="ar-IQ" sz="4000" u="sng" dirty="0">
                <a:latin typeface="Simplified Arabic"/>
                <a:ea typeface="Calibri"/>
                <a:cs typeface="Arial"/>
              </a:rPr>
              <a:t>40 </a:t>
            </a:r>
            <a:r>
              <a:rPr lang="ar-IQ" sz="4000" dirty="0">
                <a:latin typeface="Calibri"/>
                <a:ea typeface="Calibri"/>
                <a:cs typeface="Simplified Arabic"/>
              </a:rPr>
              <a:t>= 12 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ar-IQ" sz="4000" dirty="0">
                <a:latin typeface="Calibri"/>
                <a:ea typeface="Calibri"/>
                <a:cs typeface="Simplified Arabic"/>
              </a:rPr>
              <a:t>                            100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ar-IQ" sz="2000" dirty="0">
                <a:latin typeface="Calibri"/>
                <a:ea typeface="Calibri"/>
                <a:cs typeface="Simplified Arabic"/>
              </a:rPr>
              <a:t>	 </a:t>
            </a:r>
            <a:r>
              <a:rPr lang="ar-IQ" sz="4000" dirty="0">
                <a:latin typeface="Calibri"/>
                <a:ea typeface="Calibri"/>
                <a:cs typeface="Simplified Arabic"/>
              </a:rPr>
              <a:t>عدد </a:t>
            </a:r>
            <a:r>
              <a:rPr lang="ar-IQ" sz="4000" b="1" dirty="0">
                <a:solidFill>
                  <a:srgbClr val="00B050"/>
                </a:solidFill>
                <a:latin typeface="Calibri"/>
                <a:ea typeface="Calibri"/>
                <a:cs typeface="Simplified Arabic"/>
              </a:rPr>
              <a:t>أسئلة التقويم</a:t>
            </a:r>
            <a:r>
              <a:rPr lang="ar-IQ" sz="4000" dirty="0">
                <a:solidFill>
                  <a:srgbClr val="00B050"/>
                </a:solidFill>
                <a:latin typeface="Calibri"/>
                <a:ea typeface="Calibri"/>
                <a:cs typeface="Simplified Arabic"/>
              </a:rPr>
              <a:t> </a:t>
            </a:r>
            <a:r>
              <a:rPr lang="ar-IQ" sz="4000" dirty="0">
                <a:latin typeface="Calibri"/>
                <a:ea typeface="Calibri"/>
                <a:cs typeface="Simplified Arabic"/>
              </a:rPr>
              <a:t>=</a:t>
            </a:r>
            <a:r>
              <a:rPr lang="ar-IQ" sz="4000" u="sng" dirty="0">
                <a:latin typeface="Calibri"/>
                <a:ea typeface="Calibri"/>
                <a:cs typeface="Simplified Arabic"/>
              </a:rPr>
              <a:t> 20 </a:t>
            </a:r>
            <a:r>
              <a:rPr lang="en-US" sz="4000" u="sng" dirty="0">
                <a:latin typeface="Simplified Arabic"/>
                <a:ea typeface="Calibri"/>
                <a:cs typeface="Arial"/>
              </a:rPr>
              <a:t>x </a:t>
            </a:r>
            <a:r>
              <a:rPr lang="ar-IQ" sz="4000" u="sng" dirty="0">
                <a:latin typeface="Calibri"/>
                <a:ea typeface="Calibri"/>
                <a:cs typeface="Simplified Arabic"/>
              </a:rPr>
              <a:t>40 </a:t>
            </a:r>
            <a:r>
              <a:rPr lang="ar-IQ" sz="4000" dirty="0">
                <a:latin typeface="Calibri"/>
                <a:ea typeface="Calibri"/>
                <a:cs typeface="Simplified Arabic"/>
              </a:rPr>
              <a:t>= 8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4000" b="1" dirty="0">
                <a:latin typeface="Calibri"/>
                <a:ea typeface="Calibri"/>
                <a:cs typeface="Simplified Arabic"/>
              </a:rPr>
              <a:t>100       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r"/>
            <a:r>
              <a:rPr lang="en-US" dirty="0" smtClean="0"/>
              <a:t>--------------------------------------------------------------------------------</a:t>
            </a:r>
            <a:endParaRPr lang="ar-IQ" dirty="0" smtClean="0"/>
          </a:p>
          <a:p>
            <a:pPr algn="r"/>
            <a:r>
              <a:rPr lang="ar-IQ" sz="2000" b="1" dirty="0" smtClean="0"/>
              <a:t>الصفحة السابعة </a:t>
            </a:r>
            <a:r>
              <a:rPr lang="ar-IQ" sz="2000" dirty="0" smtClean="0"/>
              <a:t>-القسم: </a:t>
            </a:r>
            <a:r>
              <a:rPr lang="ar-IQ" sz="2000" dirty="0"/>
              <a:t>علوم الحياة واللغة العربية  –كلية التربية/القرنة- </a:t>
            </a:r>
            <a:r>
              <a:rPr lang="en-US" sz="2000" b="1" dirty="0" smtClean="0">
                <a:solidFill>
                  <a:srgbClr val="FF0000"/>
                </a:solidFill>
              </a:rPr>
              <a:t>University of Basrah</a:t>
            </a:r>
            <a:endParaRPr lang="ar-IQ" sz="20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659805"/>
              </p:ext>
            </p:extLst>
          </p:nvPr>
        </p:nvGraphicFramePr>
        <p:xfrm>
          <a:off x="827584" y="116632"/>
          <a:ext cx="6889764" cy="3218987"/>
        </p:xfrm>
        <a:graphic>
          <a:graphicData uri="http://schemas.openxmlformats.org/drawingml/2006/table">
            <a:tbl>
              <a:tblPr rtl="1" firstRow="1" firstCol="1" bandRow="1">
                <a:tableStyleId>{22838BEF-8BB2-4498-84A7-C5851F593DF1}</a:tableStyleId>
              </a:tblPr>
              <a:tblGrid>
                <a:gridCol w="1012335"/>
                <a:gridCol w="1127734"/>
                <a:gridCol w="899322"/>
                <a:gridCol w="902506"/>
                <a:gridCol w="931157"/>
                <a:gridCol w="1008355"/>
                <a:gridCol w="1008355"/>
              </a:tblGrid>
              <a:tr h="343527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المحتوى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الأهداف المعرفية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عدد أسئلة المحتوى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051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الموضوعات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عدد الساعات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الأهمية النسبية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تركيب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50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تحليل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30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تقويم 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20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919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م1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6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30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12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919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م2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8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40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16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919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م3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4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20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8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919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م4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10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919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مجموع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20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100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20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12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40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32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306710104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0"/>
            <a:ext cx="9108504" cy="6858000"/>
          </a:xfrm>
          <a:solidFill>
            <a:srgbClr val="FFFF00"/>
          </a:solidFill>
        </p:spPr>
        <p:txBody>
          <a:bodyPr>
            <a:normAutofit fontScale="25000" lnSpcReduction="20000"/>
          </a:bodyPr>
          <a:lstStyle/>
          <a:p>
            <a:pPr algn="r"/>
            <a:endParaRPr lang="ar-IQ" dirty="0" smtClean="0"/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IQ" sz="6600" dirty="0" smtClean="0">
              <a:latin typeface="Calibri"/>
              <a:ea typeface="Calibri"/>
              <a:cs typeface="Simplified Arabic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12800" dirty="0" smtClean="0">
                <a:latin typeface="Calibri"/>
                <a:ea typeface="Calibri"/>
                <a:cs typeface="Simplified Arabic"/>
              </a:rPr>
              <a:t>6-نستخرج </a:t>
            </a:r>
            <a:r>
              <a:rPr lang="ar-IQ" sz="12800" b="1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عدد أسئلة الخلايا</a:t>
            </a:r>
            <a:r>
              <a:rPr lang="ar-IQ" sz="12800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  </a:t>
            </a:r>
            <a:endParaRPr lang="en-US" sz="64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6600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 </a:t>
            </a:r>
            <a:endParaRPr lang="en-US" sz="3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8000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عدد أسئلة الخلايا </a:t>
            </a:r>
            <a:r>
              <a:rPr lang="ar-IQ" sz="8000" dirty="0">
                <a:latin typeface="Calibri"/>
                <a:ea typeface="Calibri"/>
                <a:cs typeface="Simplified Arabic"/>
              </a:rPr>
              <a:t>= </a:t>
            </a:r>
            <a:r>
              <a:rPr lang="ar-IQ" sz="8000" u="sng" dirty="0">
                <a:solidFill>
                  <a:srgbClr val="00B050"/>
                </a:solidFill>
                <a:latin typeface="Calibri"/>
                <a:ea typeface="Calibri"/>
                <a:cs typeface="Simplified Arabic"/>
              </a:rPr>
              <a:t>عدد أسئلة المحتوى </a:t>
            </a:r>
            <a:r>
              <a:rPr lang="en-US" sz="8000" u="sng" dirty="0">
                <a:solidFill>
                  <a:srgbClr val="00B050"/>
                </a:solidFill>
                <a:latin typeface="Simplified Arabic"/>
                <a:ea typeface="Calibri"/>
                <a:cs typeface="Arial"/>
              </a:rPr>
              <a:t>x</a:t>
            </a:r>
            <a:r>
              <a:rPr lang="ar-IQ" sz="8000" u="sng" dirty="0">
                <a:solidFill>
                  <a:srgbClr val="00B050"/>
                </a:solidFill>
                <a:latin typeface="Calibri"/>
                <a:ea typeface="Calibri"/>
                <a:cs typeface="Simplified Arabic"/>
              </a:rPr>
              <a:t> عدد أسئلة الأهداف</a:t>
            </a:r>
            <a:r>
              <a:rPr lang="ar-IQ" sz="8000" dirty="0">
                <a:solidFill>
                  <a:srgbClr val="00B050"/>
                </a:solidFill>
                <a:latin typeface="Calibri"/>
                <a:ea typeface="Calibri"/>
                <a:cs typeface="Simplified Arabic"/>
              </a:rPr>
              <a:t> </a:t>
            </a:r>
            <a:endParaRPr lang="en-US" sz="48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200000"/>
              </a:lnSpc>
              <a:spcBef>
                <a:spcPts val="0"/>
              </a:spcBef>
            </a:pPr>
            <a:r>
              <a:rPr lang="ar-IQ" sz="8000" dirty="0">
                <a:latin typeface="Calibri"/>
                <a:ea typeface="Calibri"/>
                <a:cs typeface="Simplified Arabic"/>
              </a:rPr>
              <a:t>		</a:t>
            </a:r>
            <a:r>
              <a:rPr lang="ar-IQ" sz="8000" dirty="0" smtClean="0">
                <a:latin typeface="Calibri"/>
                <a:ea typeface="Calibri"/>
                <a:cs typeface="Simplified Arabic"/>
              </a:rPr>
              <a:t>           </a:t>
            </a:r>
            <a:r>
              <a:rPr lang="ar-IQ" sz="8000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العدد الكلي للأسئلة  </a:t>
            </a:r>
            <a:endParaRPr lang="en-US" sz="48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200000"/>
              </a:lnSpc>
              <a:spcBef>
                <a:spcPts val="0"/>
              </a:spcBef>
            </a:pPr>
            <a:r>
              <a:rPr lang="ar-IQ" sz="6000" dirty="0">
                <a:latin typeface="Calibri"/>
                <a:ea typeface="Calibri"/>
                <a:cs typeface="Simplified Arabic"/>
              </a:rPr>
              <a:t> </a:t>
            </a:r>
            <a:endParaRPr lang="en-US" sz="5600" dirty="0">
              <a:latin typeface="Calibri"/>
              <a:ea typeface="Calibri"/>
              <a:cs typeface="Arial"/>
            </a:endParaRPr>
          </a:p>
          <a:p>
            <a:pPr marL="0" algn="justLow">
              <a:lnSpc>
                <a:spcPct val="115000"/>
              </a:lnSpc>
              <a:spcBef>
                <a:spcPts val="0"/>
              </a:spcBef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م1 =</a:t>
            </a:r>
            <a:r>
              <a:rPr lang="ar-IQ" sz="9600" b="1" u="sng" dirty="0">
                <a:latin typeface="Calibri"/>
                <a:ea typeface="Calibri"/>
                <a:cs typeface="Simplified Arabic"/>
              </a:rPr>
              <a:t> 12</a:t>
            </a:r>
            <a:r>
              <a:rPr lang="en-US" sz="9600" b="1" u="sng" dirty="0">
                <a:latin typeface="Simplified Arabic"/>
                <a:ea typeface="Calibri"/>
                <a:cs typeface="Arial"/>
              </a:rPr>
              <a:t>x</a:t>
            </a:r>
            <a:r>
              <a:rPr lang="ar-IQ" sz="9600" b="1" u="sng" dirty="0">
                <a:latin typeface="Calibri"/>
                <a:ea typeface="Calibri"/>
                <a:cs typeface="Simplified Arabic"/>
              </a:rPr>
              <a:t>20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= 6          </a:t>
            </a:r>
            <a:r>
              <a:rPr lang="ar-IQ" sz="9600" b="1" u="sng" dirty="0">
                <a:latin typeface="Calibri"/>
                <a:ea typeface="Calibri"/>
                <a:cs typeface="Simplified Arabic"/>
              </a:rPr>
              <a:t> 12</a:t>
            </a:r>
            <a:r>
              <a:rPr lang="en-US" sz="9600" b="1" u="sng" dirty="0">
                <a:latin typeface="Simplified Arabic"/>
                <a:ea typeface="Calibri"/>
                <a:cs typeface="Arial"/>
              </a:rPr>
              <a:t>x</a:t>
            </a:r>
            <a:r>
              <a:rPr lang="ar-IQ" sz="9600" b="1" u="sng" dirty="0">
                <a:latin typeface="Calibri"/>
                <a:ea typeface="Calibri"/>
                <a:cs typeface="Simplified Arabic"/>
              </a:rPr>
              <a:t>12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= 3.6 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  </a:t>
            </a:r>
            <a:r>
              <a:rPr lang="ar-IQ" sz="9600" b="1" u="sng" dirty="0" smtClean="0">
                <a:latin typeface="Calibri"/>
                <a:ea typeface="Calibri"/>
                <a:cs typeface="Simplified Arabic"/>
              </a:rPr>
              <a:t> </a:t>
            </a:r>
            <a:r>
              <a:rPr lang="ar-IQ" sz="9600" b="1" u="sng" dirty="0">
                <a:latin typeface="Calibri"/>
                <a:ea typeface="Calibri"/>
                <a:cs typeface="Simplified Arabic"/>
              </a:rPr>
              <a:t>12</a:t>
            </a:r>
            <a:r>
              <a:rPr lang="en-US" sz="9600" b="1" u="sng" dirty="0">
                <a:latin typeface="Simplified Arabic"/>
                <a:ea typeface="Calibri"/>
                <a:cs typeface="Arial"/>
              </a:rPr>
              <a:t>x</a:t>
            </a:r>
            <a:r>
              <a:rPr lang="ar-IQ" sz="9600" b="1" u="sng" dirty="0">
                <a:latin typeface="Calibri"/>
                <a:ea typeface="Calibri"/>
                <a:cs typeface="Simplified Arabic"/>
              </a:rPr>
              <a:t> 8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= 2.4          </a:t>
            </a:r>
            <a:endParaRPr lang="en-US" sz="5600" dirty="0">
              <a:latin typeface="Calibri"/>
              <a:ea typeface="Calibri"/>
              <a:cs typeface="Arial"/>
            </a:endParaRPr>
          </a:p>
          <a:p>
            <a:pPr marL="0" algn="r">
              <a:lnSpc>
                <a:spcPct val="115000"/>
              </a:lnSpc>
              <a:spcBef>
                <a:spcPts val="0"/>
              </a:spcBef>
              <a:tabLst>
                <a:tab pos="782320" algn="l"/>
                <a:tab pos="2879725" algn="ctr"/>
                <a:tab pos="4862195" algn="l"/>
              </a:tabLst>
            </a:pPr>
            <a:r>
              <a:rPr lang="ar-IQ" sz="7200" dirty="0">
                <a:latin typeface="Calibri"/>
                <a:ea typeface="Calibri"/>
                <a:cs typeface="Simplified Arabic"/>
              </a:rPr>
              <a:t>	</a:t>
            </a:r>
            <a:r>
              <a:rPr lang="ar-IQ" sz="7200" dirty="0" smtClean="0">
                <a:latin typeface="Calibri"/>
                <a:ea typeface="Calibri"/>
                <a:cs typeface="Simplified Arabic"/>
              </a:rPr>
              <a:t>            </a:t>
            </a:r>
            <a:r>
              <a:rPr lang="ar-IQ" sz="11200" b="1" dirty="0" smtClean="0">
                <a:latin typeface="Calibri"/>
                <a:ea typeface="Calibri"/>
                <a:cs typeface="Simplified Arabic"/>
              </a:rPr>
              <a:t>40</a:t>
            </a:r>
            <a:r>
              <a:rPr lang="ar-IQ" sz="11200" b="1" dirty="0">
                <a:latin typeface="Calibri"/>
                <a:ea typeface="Calibri"/>
                <a:cs typeface="Simplified Arabic"/>
              </a:rPr>
              <a:t>	</a:t>
            </a:r>
            <a:r>
              <a:rPr lang="ar-IQ" sz="11200" b="1" dirty="0" smtClean="0">
                <a:latin typeface="Calibri"/>
                <a:ea typeface="Calibri"/>
                <a:cs typeface="Simplified Arabic"/>
              </a:rPr>
              <a:t>  </a:t>
            </a:r>
            <a:r>
              <a:rPr lang="en-US" sz="11200" b="1" dirty="0" smtClean="0">
                <a:latin typeface="Calibri"/>
                <a:ea typeface="Calibri"/>
                <a:cs typeface="Simplified Arabic"/>
              </a:rPr>
              <a:t>          </a:t>
            </a:r>
            <a:r>
              <a:rPr lang="ar-IQ" sz="11200" b="1" dirty="0" smtClean="0">
                <a:latin typeface="Calibri"/>
                <a:ea typeface="Calibri"/>
                <a:cs typeface="Simplified Arabic"/>
              </a:rPr>
              <a:t> </a:t>
            </a:r>
            <a:r>
              <a:rPr lang="ar-IQ" sz="11200" b="1" dirty="0" smtClean="0">
                <a:latin typeface="Calibri"/>
                <a:ea typeface="Calibri"/>
                <a:cs typeface="Simplified Arabic"/>
              </a:rPr>
              <a:t>40</a:t>
            </a:r>
            <a:r>
              <a:rPr lang="ar-IQ" sz="11200" b="1" dirty="0">
                <a:latin typeface="Calibri"/>
                <a:ea typeface="Calibri"/>
                <a:cs typeface="Simplified Arabic"/>
              </a:rPr>
              <a:t>	</a:t>
            </a:r>
            <a:r>
              <a:rPr lang="ar-IQ" sz="11200" b="1" dirty="0" smtClean="0">
                <a:latin typeface="Calibri"/>
                <a:ea typeface="Calibri"/>
                <a:cs typeface="Simplified Arabic"/>
              </a:rPr>
              <a:t>   </a:t>
            </a:r>
            <a:r>
              <a:rPr lang="en-US" sz="11200" b="1" dirty="0" smtClean="0">
                <a:latin typeface="Calibri"/>
                <a:ea typeface="Calibri"/>
                <a:cs typeface="Simplified Arabic"/>
              </a:rPr>
              <a:t>                  </a:t>
            </a:r>
            <a:r>
              <a:rPr lang="ar-IQ" sz="11200" b="1" dirty="0" smtClean="0">
                <a:latin typeface="Calibri"/>
                <a:ea typeface="Calibri"/>
                <a:cs typeface="Simplified Arabic"/>
              </a:rPr>
              <a:t> </a:t>
            </a:r>
            <a:r>
              <a:rPr lang="ar-IQ" sz="11200" b="1" dirty="0" smtClean="0">
                <a:latin typeface="Calibri"/>
                <a:ea typeface="Calibri"/>
                <a:cs typeface="Simplified Arabic"/>
              </a:rPr>
              <a:t>40 </a:t>
            </a:r>
            <a:endParaRPr lang="en-US" sz="5600" dirty="0">
              <a:latin typeface="Calibri"/>
              <a:ea typeface="Calibri"/>
              <a:cs typeface="Arial"/>
            </a:endParaRPr>
          </a:p>
          <a:p>
            <a:pPr marL="0" algn="ctr">
              <a:lnSpc>
                <a:spcPct val="115000"/>
              </a:lnSpc>
              <a:spcBef>
                <a:spcPts val="0"/>
              </a:spcBef>
            </a:pPr>
            <a:r>
              <a:rPr lang="ar-IQ" sz="11200" b="1" dirty="0">
                <a:latin typeface="Calibri"/>
                <a:ea typeface="Calibri"/>
                <a:cs typeface="Simplified Arabic"/>
              </a:rPr>
              <a:t> </a:t>
            </a:r>
            <a:endParaRPr lang="en-US" sz="5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ar-IQ" sz="9600" b="1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م2=</a:t>
            </a:r>
            <a:r>
              <a:rPr lang="ar-IQ" sz="9600" b="1" u="sng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 16</a:t>
            </a:r>
            <a:r>
              <a:rPr lang="en-US" sz="9600" b="1" u="sng" dirty="0">
                <a:solidFill>
                  <a:srgbClr val="7030A0"/>
                </a:solidFill>
                <a:latin typeface="Simplified Arabic"/>
                <a:ea typeface="Calibri"/>
                <a:cs typeface="Arial"/>
              </a:rPr>
              <a:t>x</a:t>
            </a:r>
            <a:r>
              <a:rPr lang="ar-IQ" sz="9600" b="1" u="sng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20 </a:t>
            </a:r>
            <a:r>
              <a:rPr lang="ar-IQ" sz="9600" b="1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= 8          </a:t>
            </a:r>
            <a:r>
              <a:rPr lang="ar-IQ" sz="9600" b="1" u="sng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 16</a:t>
            </a:r>
            <a:r>
              <a:rPr lang="en-US" sz="9600" b="1" u="sng" dirty="0">
                <a:solidFill>
                  <a:srgbClr val="7030A0"/>
                </a:solidFill>
                <a:latin typeface="Simplified Arabic"/>
                <a:ea typeface="Calibri"/>
                <a:cs typeface="Arial"/>
              </a:rPr>
              <a:t>x</a:t>
            </a:r>
            <a:r>
              <a:rPr lang="ar-IQ" sz="9600" b="1" u="sng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12 </a:t>
            </a:r>
            <a:r>
              <a:rPr lang="ar-IQ" sz="9600" b="1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= 4.8      </a:t>
            </a:r>
            <a:r>
              <a:rPr lang="ar-IQ" sz="9600" b="1" u="sng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16</a:t>
            </a:r>
            <a:r>
              <a:rPr lang="en-US" sz="9600" b="1" u="sng" dirty="0">
                <a:solidFill>
                  <a:srgbClr val="7030A0"/>
                </a:solidFill>
                <a:latin typeface="Simplified Arabic"/>
                <a:ea typeface="Calibri"/>
                <a:cs typeface="Arial"/>
              </a:rPr>
              <a:t>x</a:t>
            </a:r>
            <a:r>
              <a:rPr lang="ar-IQ" sz="9600" b="1" u="sng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8 </a:t>
            </a:r>
            <a:r>
              <a:rPr lang="ar-IQ" sz="9600" b="1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= 3.2         </a:t>
            </a:r>
            <a:endParaRPr lang="en-US" sz="5600" b="1" dirty="0">
              <a:solidFill>
                <a:srgbClr val="7030A0"/>
              </a:solidFill>
              <a:latin typeface="Calibri"/>
              <a:ea typeface="Calibri"/>
              <a:cs typeface="Arial"/>
            </a:endParaRPr>
          </a:p>
          <a:p>
            <a:pPr marL="0" algn="r">
              <a:lnSpc>
                <a:spcPct val="115000"/>
              </a:lnSpc>
              <a:spcBef>
                <a:spcPts val="0"/>
              </a:spcBef>
              <a:tabLst>
                <a:tab pos="773430" algn="l"/>
                <a:tab pos="2879725" algn="ctr"/>
                <a:tab pos="4646930" algn="l"/>
              </a:tabLst>
            </a:pPr>
            <a:r>
              <a:rPr lang="ar-IQ" sz="9600" b="1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	40	</a:t>
            </a:r>
            <a:r>
              <a:rPr lang="en-US" sz="9600" b="1" dirty="0" smtClean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              </a:t>
            </a:r>
            <a:r>
              <a:rPr lang="ar-IQ" sz="9600" b="1" dirty="0" smtClean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40</a:t>
            </a:r>
            <a:r>
              <a:rPr lang="en-US" sz="9600" b="1" dirty="0" smtClean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  </a:t>
            </a:r>
            <a:r>
              <a:rPr lang="ar-IQ" sz="9600" b="1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	</a:t>
            </a:r>
            <a:r>
              <a:rPr lang="en-US" sz="9600" b="1" dirty="0" smtClean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        </a:t>
            </a:r>
            <a:r>
              <a:rPr lang="ar-IQ" sz="9600" b="1" dirty="0" smtClean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40</a:t>
            </a:r>
            <a:endParaRPr lang="en-US" sz="5600" b="1" dirty="0">
              <a:solidFill>
                <a:srgbClr val="7030A0"/>
              </a:solidFill>
              <a:latin typeface="Calibri"/>
              <a:ea typeface="Calibri"/>
              <a:cs typeface="Arial"/>
            </a:endParaRPr>
          </a:p>
          <a:p>
            <a:pPr marL="0" algn="ctr">
              <a:lnSpc>
                <a:spcPct val="115000"/>
              </a:lnSpc>
              <a:spcBef>
                <a:spcPts val="0"/>
              </a:spcBef>
            </a:pPr>
            <a:r>
              <a:rPr lang="ar-IQ" sz="7200" b="1" dirty="0">
                <a:latin typeface="Calibri"/>
                <a:ea typeface="Calibri"/>
                <a:cs typeface="Simplified Arabic"/>
              </a:rPr>
              <a:t> </a:t>
            </a:r>
            <a:endParaRPr lang="en-US" sz="5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م3 = </a:t>
            </a:r>
            <a:r>
              <a:rPr lang="ar-IQ" sz="9600" b="1" u="sng" dirty="0">
                <a:latin typeface="Calibri"/>
                <a:ea typeface="Calibri"/>
                <a:cs typeface="Simplified Arabic"/>
              </a:rPr>
              <a:t>8 </a:t>
            </a:r>
            <a:r>
              <a:rPr lang="en-US" sz="9600" b="1" u="sng" dirty="0">
                <a:latin typeface="Simplified Arabic"/>
                <a:ea typeface="Calibri"/>
                <a:cs typeface="Arial"/>
              </a:rPr>
              <a:t>x </a:t>
            </a:r>
            <a:r>
              <a:rPr lang="ar-IQ" sz="9600" b="1" u="sng" dirty="0">
                <a:latin typeface="Simplified Arabic"/>
                <a:ea typeface="Calibri"/>
                <a:cs typeface="Arial"/>
              </a:rPr>
              <a:t>20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 = 4          </a:t>
            </a:r>
            <a:r>
              <a:rPr lang="ar-IQ" sz="9600" b="1" u="sng" dirty="0">
                <a:latin typeface="Calibri"/>
                <a:ea typeface="Calibri"/>
                <a:cs typeface="Simplified Arabic"/>
              </a:rPr>
              <a:t> 8</a:t>
            </a:r>
            <a:r>
              <a:rPr lang="en-US" sz="9600" b="1" u="sng" dirty="0">
                <a:latin typeface="Simplified Arabic"/>
                <a:ea typeface="Calibri"/>
                <a:cs typeface="Arial"/>
              </a:rPr>
              <a:t>x</a:t>
            </a:r>
            <a:r>
              <a:rPr lang="ar-IQ" sz="9600" b="1" u="sng" dirty="0">
                <a:latin typeface="Calibri"/>
                <a:ea typeface="Calibri"/>
                <a:cs typeface="Simplified Arabic"/>
              </a:rPr>
              <a:t>12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= 2.4       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  </a:t>
            </a:r>
            <a:r>
              <a:rPr lang="ar-IQ" sz="9600" b="1" u="sng" dirty="0" smtClean="0">
                <a:latin typeface="Calibri"/>
                <a:ea typeface="Calibri"/>
                <a:cs typeface="Simplified Arabic"/>
              </a:rPr>
              <a:t> </a:t>
            </a:r>
            <a:r>
              <a:rPr lang="ar-IQ" sz="9600" b="1" u="sng" dirty="0">
                <a:latin typeface="Calibri"/>
                <a:ea typeface="Calibri"/>
                <a:cs typeface="Simplified Arabic"/>
              </a:rPr>
              <a:t>8</a:t>
            </a:r>
            <a:r>
              <a:rPr lang="en-US" sz="9600" b="1" u="sng" dirty="0">
                <a:latin typeface="Simplified Arabic"/>
                <a:ea typeface="Calibri"/>
                <a:cs typeface="Arial"/>
              </a:rPr>
              <a:t>x</a:t>
            </a:r>
            <a:r>
              <a:rPr lang="ar-IQ" sz="9600" b="1" u="sng" dirty="0">
                <a:latin typeface="Calibri"/>
                <a:ea typeface="Calibri"/>
                <a:cs typeface="Simplified Arabic"/>
              </a:rPr>
              <a:t>8 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= 1.6 </a:t>
            </a:r>
            <a:endParaRPr lang="en-US" sz="5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tabLst>
                <a:tab pos="1075055" algn="l"/>
                <a:tab pos="2879725" algn="ctr"/>
                <a:tab pos="5043170" algn="l"/>
              </a:tabLst>
            </a:pPr>
            <a:r>
              <a:rPr lang="ar-IQ" sz="7200" b="1" dirty="0">
                <a:latin typeface="Calibri"/>
                <a:ea typeface="Calibri"/>
                <a:cs typeface="Simplified Arabic"/>
              </a:rPr>
              <a:t>        	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40	</a:t>
            </a:r>
            <a:r>
              <a:rPr lang="ar-SA" sz="9600" b="1" dirty="0" smtClean="0">
                <a:latin typeface="Calibri"/>
                <a:ea typeface="Calibri"/>
                <a:cs typeface="Simplified Arabic"/>
              </a:rPr>
              <a:t>              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40</a:t>
            </a:r>
            <a:r>
              <a:rPr lang="ar-IQ" sz="9600" b="1" dirty="0">
                <a:latin typeface="Calibri"/>
                <a:ea typeface="Calibri"/>
                <a:cs typeface="Simplified Arabic"/>
              </a:rPr>
              <a:t>	</a:t>
            </a:r>
            <a:r>
              <a:rPr lang="ar-SA" sz="9600" b="1" dirty="0" smtClean="0">
                <a:latin typeface="Calibri"/>
                <a:ea typeface="Calibri"/>
                <a:cs typeface="Simplified Arabic"/>
              </a:rPr>
              <a:t>                    </a:t>
            </a:r>
            <a:r>
              <a:rPr lang="ar-IQ" sz="9600" b="1" dirty="0" smtClean="0">
                <a:latin typeface="Calibri"/>
                <a:ea typeface="Calibri"/>
                <a:cs typeface="Simplified Arabic"/>
              </a:rPr>
              <a:t>40</a:t>
            </a:r>
            <a:endParaRPr lang="en-US" sz="5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tabLst>
                <a:tab pos="1075055" algn="l"/>
                <a:tab pos="2879725" algn="ctr"/>
                <a:tab pos="5043170" algn="l"/>
              </a:tabLst>
            </a:pPr>
            <a:r>
              <a:rPr lang="ar-IQ" sz="9600" b="1" dirty="0">
                <a:latin typeface="Calibri"/>
                <a:ea typeface="Calibri"/>
                <a:cs typeface="Simplified Arabic"/>
              </a:rPr>
              <a:t> </a:t>
            </a:r>
            <a:endParaRPr lang="en-US" sz="5600" dirty="0"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ar-IQ" sz="96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م4 =</a:t>
            </a:r>
            <a:r>
              <a:rPr lang="ar-IQ" sz="9600" b="1" u="sng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 4</a:t>
            </a:r>
            <a:r>
              <a:rPr lang="en-US" sz="9600" b="1" u="sng" dirty="0">
                <a:solidFill>
                  <a:srgbClr val="FF0000"/>
                </a:solidFill>
                <a:latin typeface="Simplified Arabic"/>
                <a:ea typeface="Calibri"/>
                <a:cs typeface="Arial"/>
              </a:rPr>
              <a:t>x</a:t>
            </a:r>
            <a:r>
              <a:rPr lang="ar-IQ" sz="9600" b="1" u="sng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20 </a:t>
            </a:r>
            <a:r>
              <a:rPr lang="ar-IQ" sz="96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= 2        </a:t>
            </a:r>
            <a:r>
              <a:rPr lang="ar-IQ" sz="9600" b="1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   </a:t>
            </a:r>
            <a:r>
              <a:rPr lang="ar-IQ" sz="9600" b="1" u="sng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 </a:t>
            </a:r>
            <a:r>
              <a:rPr lang="ar-IQ" sz="9600" b="1" u="sng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4</a:t>
            </a:r>
            <a:r>
              <a:rPr lang="en-US" sz="9600" b="1" u="sng" dirty="0">
                <a:solidFill>
                  <a:srgbClr val="FF0000"/>
                </a:solidFill>
                <a:latin typeface="Simplified Arabic"/>
                <a:ea typeface="Calibri"/>
                <a:cs typeface="Arial"/>
              </a:rPr>
              <a:t>x</a:t>
            </a:r>
            <a:r>
              <a:rPr lang="ar-IQ" sz="9600" b="1" u="sng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12 </a:t>
            </a:r>
            <a:r>
              <a:rPr lang="ar-IQ" sz="96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= 1.2     </a:t>
            </a:r>
            <a:r>
              <a:rPr lang="ar-IQ" sz="9600" b="1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  </a:t>
            </a:r>
            <a:r>
              <a:rPr lang="ar-IQ" sz="9600" b="1" u="sng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 </a:t>
            </a:r>
            <a:r>
              <a:rPr lang="ar-IQ" sz="9600" b="1" u="sng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4</a:t>
            </a:r>
            <a:r>
              <a:rPr lang="en-US" sz="9600" b="1" u="sng" dirty="0">
                <a:solidFill>
                  <a:srgbClr val="FF0000"/>
                </a:solidFill>
                <a:latin typeface="Simplified Arabic"/>
                <a:ea typeface="Calibri"/>
                <a:cs typeface="Arial"/>
              </a:rPr>
              <a:t>x</a:t>
            </a:r>
            <a:r>
              <a:rPr lang="ar-IQ" sz="9600" b="1" u="sng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8 </a:t>
            </a:r>
            <a:r>
              <a:rPr lang="ar-IQ" sz="96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= 0.8  </a:t>
            </a:r>
            <a:endParaRPr lang="en-US" sz="56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tabLst>
                <a:tab pos="868045" algn="l"/>
                <a:tab pos="2879725" algn="ctr"/>
                <a:tab pos="4784725" algn="l"/>
              </a:tabLst>
            </a:pPr>
            <a:r>
              <a:rPr lang="ar-IQ" sz="96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	40	</a:t>
            </a:r>
            <a:r>
              <a:rPr lang="ar-SA" sz="9600" b="1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            </a:t>
            </a:r>
            <a:r>
              <a:rPr lang="ar-IQ" sz="9600" b="1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40</a:t>
            </a:r>
            <a:r>
              <a:rPr lang="ar-SA" sz="9600" b="1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              </a:t>
            </a:r>
            <a:r>
              <a:rPr lang="ar-IQ" sz="96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	</a:t>
            </a:r>
            <a:r>
              <a:rPr lang="ar-IQ" sz="9600" b="1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40</a:t>
            </a:r>
            <a:r>
              <a:rPr lang="ar-SA" sz="3200" dirty="0">
                <a:solidFill>
                  <a:srgbClr val="FF0000"/>
                </a:solidFill>
              </a:rPr>
              <a:t> </a:t>
            </a:r>
            <a:endParaRPr lang="ar-IQ" dirty="0" smtClean="0"/>
          </a:p>
          <a:p>
            <a:pPr algn="r"/>
            <a:r>
              <a:rPr lang="ar-IQ" dirty="0" smtClean="0"/>
              <a:t>------------------------------------------------------------------------</a:t>
            </a:r>
          </a:p>
          <a:p>
            <a:pPr algn="r"/>
            <a:r>
              <a:rPr lang="ar-IQ" sz="8000" b="1" dirty="0" smtClean="0"/>
              <a:t>الصفحة الثامنة </a:t>
            </a:r>
            <a:r>
              <a:rPr lang="ar-IQ" sz="8000" dirty="0"/>
              <a:t>-علوم الحياة واللغة العربية  –كلية التربية/القرنة- </a:t>
            </a:r>
            <a:r>
              <a:rPr lang="en-US" sz="8000" b="1" dirty="0" smtClean="0">
                <a:solidFill>
                  <a:srgbClr val="FF0000"/>
                </a:solidFill>
              </a:rPr>
              <a:t>University of Basrah</a:t>
            </a:r>
            <a:endParaRPr lang="ar-IQ" sz="80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195277"/>
              </p:ext>
            </p:extLst>
          </p:nvPr>
        </p:nvGraphicFramePr>
        <p:xfrm>
          <a:off x="827584" y="332656"/>
          <a:ext cx="6889764" cy="3321851"/>
        </p:xfrm>
        <a:graphic>
          <a:graphicData uri="http://schemas.openxmlformats.org/drawingml/2006/table">
            <a:tbl>
              <a:tblPr rtl="1" firstRow="1" firstCol="1" bandRow="1">
                <a:tableStyleId>{22838BEF-8BB2-4498-84A7-C5851F593DF1}</a:tableStyleId>
              </a:tblPr>
              <a:tblGrid>
                <a:gridCol w="1012335"/>
                <a:gridCol w="1127734"/>
                <a:gridCol w="899322"/>
                <a:gridCol w="902506"/>
                <a:gridCol w="931157"/>
                <a:gridCol w="1008355"/>
                <a:gridCol w="1008355"/>
              </a:tblGrid>
              <a:tr h="343527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المحتوى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الأهداف المعرفية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عدد أسئلة المحتوى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051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الموضوعات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عدد الساعات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الأهمية النسبية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تركيب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50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تحليل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30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تقويم 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20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919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م1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6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30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12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919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م2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8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40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16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919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م3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4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20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8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919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م4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10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919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مجموع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>
                          <a:effectLst/>
                        </a:rPr>
                        <a:t>20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100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20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12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>
                          <a:effectLst/>
                        </a:rPr>
                        <a:t>40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255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4423</TotalTime>
  <Words>730</Words>
  <Application>Microsoft Office PowerPoint</Application>
  <PresentationFormat>عرض على الشاشة (3:4)‏</PresentationFormat>
  <Paragraphs>414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GroupX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enx</dc:creator>
  <cp:lastModifiedBy>SAM</cp:lastModifiedBy>
  <cp:revision>332</cp:revision>
  <dcterms:created xsi:type="dcterms:W3CDTF">2016-10-30T14:46:50Z</dcterms:created>
  <dcterms:modified xsi:type="dcterms:W3CDTF">2022-11-09T06:33:54Z</dcterms:modified>
</cp:coreProperties>
</file>